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5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6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7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3" r:id="rId5"/>
    <p:sldMasterId id="2147483684" r:id="rId6"/>
    <p:sldMasterId id="2147483688" r:id="rId7"/>
    <p:sldMasterId id="2147483700" r:id="rId8"/>
    <p:sldMasterId id="2147483715" r:id="rId9"/>
    <p:sldMasterId id="2147483719" r:id="rId10"/>
    <p:sldMasterId id="2147483731" r:id="rId11"/>
    <p:sldMasterId id="2147483746" r:id="rId12"/>
  </p:sldMasterIdLst>
  <p:notesMasterIdLst>
    <p:notesMasterId r:id="rId40"/>
  </p:notesMasterIdLst>
  <p:sldIdLst>
    <p:sldId id="256" r:id="rId13"/>
    <p:sldId id="293" r:id="rId14"/>
    <p:sldId id="294" r:id="rId15"/>
    <p:sldId id="318" r:id="rId16"/>
    <p:sldId id="319" r:id="rId17"/>
    <p:sldId id="320" r:id="rId18"/>
    <p:sldId id="321" r:id="rId19"/>
    <p:sldId id="348" r:id="rId20"/>
    <p:sldId id="351" r:id="rId21"/>
    <p:sldId id="337" r:id="rId22"/>
    <p:sldId id="334" r:id="rId23"/>
    <p:sldId id="335" r:id="rId24"/>
    <p:sldId id="339" r:id="rId25"/>
    <p:sldId id="344" r:id="rId26"/>
    <p:sldId id="345" r:id="rId27"/>
    <p:sldId id="272" r:id="rId28"/>
    <p:sldId id="273" r:id="rId29"/>
    <p:sldId id="274" r:id="rId30"/>
    <p:sldId id="275" r:id="rId31"/>
    <p:sldId id="276" r:id="rId32"/>
    <p:sldId id="277" r:id="rId33"/>
    <p:sldId id="340" r:id="rId34"/>
    <p:sldId id="346" r:id="rId35"/>
    <p:sldId id="349" r:id="rId36"/>
    <p:sldId id="350" r:id="rId37"/>
    <p:sldId id="343" r:id="rId38"/>
    <p:sldId id="342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8"/>
    <p:restoredTop sz="94862"/>
  </p:normalViewPr>
  <p:slideViewPr>
    <p:cSldViewPr>
      <p:cViewPr>
        <p:scale>
          <a:sx n="118" d="100"/>
          <a:sy n="118" d="100"/>
        </p:scale>
        <p:origin x="1056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8.xml"/><Relationship Id="rId21" Type="http://schemas.openxmlformats.org/officeDocument/2006/relationships/slide" Target="slides/slide9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18.xml"/><Relationship Id="rId31" Type="http://schemas.openxmlformats.org/officeDocument/2006/relationships/slide" Target="slides/slide19.xml"/><Relationship Id="rId32" Type="http://schemas.openxmlformats.org/officeDocument/2006/relationships/slide" Target="slides/slide20.xml"/><Relationship Id="rId9" Type="http://schemas.openxmlformats.org/officeDocument/2006/relationships/slideMaster" Target="slideMasters/slideMaster6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3" Type="http://schemas.openxmlformats.org/officeDocument/2006/relationships/slide" Target="slides/slide21.xml"/><Relationship Id="rId34" Type="http://schemas.openxmlformats.org/officeDocument/2006/relationships/slide" Target="slides/slide22.xml"/><Relationship Id="rId35" Type="http://schemas.openxmlformats.org/officeDocument/2006/relationships/slide" Target="slides/slide23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7.xml"/><Relationship Id="rId11" Type="http://schemas.openxmlformats.org/officeDocument/2006/relationships/slideMaster" Target="slideMasters/slideMaster8.xml"/><Relationship Id="rId12" Type="http://schemas.openxmlformats.org/officeDocument/2006/relationships/slideMaster" Target="slideMasters/slideMaster9.xml"/><Relationship Id="rId13" Type="http://schemas.openxmlformats.org/officeDocument/2006/relationships/slide" Target="slides/slide1.xml"/><Relationship Id="rId14" Type="http://schemas.openxmlformats.org/officeDocument/2006/relationships/slide" Target="slides/slide2.xml"/><Relationship Id="rId15" Type="http://schemas.openxmlformats.org/officeDocument/2006/relationships/slide" Target="slides/slide3.xml"/><Relationship Id="rId16" Type="http://schemas.openxmlformats.org/officeDocument/2006/relationships/slide" Target="slides/slide4.xml"/><Relationship Id="rId17" Type="http://schemas.openxmlformats.org/officeDocument/2006/relationships/slide" Target="slides/slide5.xml"/><Relationship Id="rId18" Type="http://schemas.openxmlformats.org/officeDocument/2006/relationships/slide" Target="slides/slide6.xml"/><Relationship Id="rId19" Type="http://schemas.openxmlformats.org/officeDocument/2006/relationships/slide" Target="slides/slide7.xml"/><Relationship Id="rId37" Type="http://schemas.openxmlformats.org/officeDocument/2006/relationships/slide" Target="slides/slide25.xml"/><Relationship Id="rId38" Type="http://schemas.openxmlformats.org/officeDocument/2006/relationships/slide" Target="slides/slide26.xml"/><Relationship Id="rId39" Type="http://schemas.openxmlformats.org/officeDocument/2006/relationships/slide" Target="slides/slide27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B63E9-F4D3-2446-BD5D-AB91257B8CE9}" type="datetimeFigureOut">
              <a:rPr lang="en-US" smtClean="0"/>
              <a:t>3/16/17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C1513-AF94-E64E-BFBD-0B639BEBF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559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make</a:t>
            </a:r>
            <a:r>
              <a:rPr lang="en-US" baseline="0" dirty="0" smtClean="0"/>
              <a:t> our prediction problem more concrete.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Talk through the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C1513-AF94-E64E-BFBD-0B639BEBF9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55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zoom</a:t>
            </a:r>
            <a:r>
              <a:rPr lang="en-US" baseline="0" dirty="0" smtClean="0"/>
              <a:t> out to all the outcomes over all the algorithms and all the databases.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see a column per outcome and each of the horizontal panels is a database and each row in a panel is an algorithm.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lot of information in this </a:t>
            </a:r>
            <a:r>
              <a:rPr lang="en-US" baseline="0" dirty="0" err="1" smtClean="0"/>
              <a:t>colourfull</a:t>
            </a:r>
            <a:r>
              <a:rPr lang="en-US" baseline="0" dirty="0" smtClean="0"/>
              <a:t> picture. Let’s focus on some interesting aspects.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Models perform in general bad on the MDCR database compared to the others, except maybe for Hypothyroid</a:t>
            </a:r>
            <a:r>
              <a:rPr lang="is-IS" baseline="0" dirty="0" smtClean="0"/>
              <a:t>…CHECK NAME. The MDCR databases contains in genarally older patients with more co-morbidities which could mean that it is harder to discriminate.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C1513-AF94-E64E-BFBD-0B639BEBF9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85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let’s zoom</a:t>
            </a:r>
            <a:r>
              <a:rPr lang="en-US" baseline="0" dirty="0" smtClean="0"/>
              <a:t> out to all the outcomes over all the algorithms and all the databases.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now see a column per outcome and each of the horizontal panels is a database and each row in a panel is an algorithm.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 lot of information in this </a:t>
            </a:r>
            <a:r>
              <a:rPr lang="en-US" baseline="0" dirty="0" err="1" smtClean="0"/>
              <a:t>colourfull</a:t>
            </a:r>
            <a:r>
              <a:rPr lang="en-US" baseline="0" dirty="0" smtClean="0"/>
              <a:t> picture. Let’s focus on some interesting aspects.</a:t>
            </a:r>
          </a:p>
          <a:p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Models perform in general bad on the MDCR database compared to the others, except maybe for Hypothyroid</a:t>
            </a:r>
            <a:r>
              <a:rPr lang="is-IS" baseline="0" dirty="0" smtClean="0"/>
              <a:t>…CHECK NAME. The Medicare databases contains in genarally older patients with more co-morbidities which could mean that it is harder to discriminate.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C1513-AF94-E64E-BFBD-0B639BEBF9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3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C1513-AF94-E64E-BFBD-0B639BEBF9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61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C1513-AF94-E64E-BFBD-0B639BEBF94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C1513-AF94-E64E-BFBD-0B639BEBF94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2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wmf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wmf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png"/><Relationship Id="rId3" Type="http://schemas.openxmlformats.org/officeDocument/2006/relationships/image" Target="../media/image13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pn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pn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8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 4:3  Titl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anssen_Prof_RGB.jpg"/>
          <p:cNvPicPr>
            <a:picLocks noChangeAspect="1"/>
          </p:cNvPicPr>
          <p:nvPr/>
        </p:nvPicPr>
        <p:blipFill>
          <a:blip r:embed="rId2" cstate="print"/>
          <a:srcRect b="12012"/>
          <a:stretch>
            <a:fillRect/>
          </a:stretch>
        </p:blipFill>
        <p:spPr>
          <a:xfrm>
            <a:off x="347472" y="5525781"/>
            <a:ext cx="1810512" cy="1194779"/>
          </a:xfrm>
          <a:prstGeom prst="rect">
            <a:avLst/>
          </a:prstGeom>
        </p:spPr>
      </p:pic>
      <p:pic>
        <p:nvPicPr>
          <p:cNvPr id="7" name="Picture 14" descr="Title_Image_Smaller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38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4"/>
          <p:cNvSpPr>
            <a:spLocks noChangeArrowheads="1"/>
          </p:cNvSpPr>
          <p:nvPr/>
        </p:nvSpPr>
        <p:spPr bwMode="white">
          <a:xfrm>
            <a:off x="0" y="3783013"/>
            <a:ext cx="9144000" cy="152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gray">
          <a:xfrm>
            <a:off x="0" y="3770313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gray">
          <a:xfrm>
            <a:off x="0" y="3935413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11162" y="960120"/>
            <a:ext cx="8321676" cy="553998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11163" y="4572000"/>
            <a:ext cx="7315200" cy="369888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11480" y="5303520"/>
            <a:ext cx="7315200" cy="355600"/>
          </a:xfrm>
        </p:spPr>
        <p:txBody>
          <a:bodyPr/>
          <a:lstStyle>
            <a:lvl1pPr marL="0" indent="0">
              <a:buNone/>
              <a:defRPr sz="15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11163" y="4959350"/>
            <a:ext cx="7315200" cy="325438"/>
          </a:xfrm>
        </p:spPr>
        <p:txBody>
          <a:bodyPr/>
          <a:lstStyle>
            <a:lvl1pPr>
              <a:buFontTx/>
              <a:buNone/>
              <a:defRPr sz="1800" b="1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3"/>
          </p:nvPr>
        </p:nvSpPr>
        <p:spPr>
          <a:xfrm>
            <a:off x="411163" y="1552575"/>
            <a:ext cx="3124200" cy="461963"/>
          </a:xfrm>
        </p:spPr>
        <p:txBody>
          <a:bodyPr anchor="t"/>
          <a:lstStyle>
            <a:lvl1pPr algn="l">
              <a:defRPr sz="2400" smtClean="0">
                <a:solidFill>
                  <a:schemeClr val="bg1"/>
                </a:solidFill>
              </a:defRPr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House 4:3 Blank Cool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 4:3 Thank You or Summary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3" descr="Mesa ThankYou Imag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73150"/>
            <a:ext cx="9144000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8"/>
          <p:cNvSpPr>
            <a:spLocks noChangeShapeType="1"/>
          </p:cNvSpPr>
          <p:nvPr/>
        </p:nvSpPr>
        <p:spPr bwMode="gray">
          <a:xfrm>
            <a:off x="0" y="1073150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gray">
          <a:xfrm>
            <a:off x="0" y="5784850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11163" y="3182779"/>
            <a:ext cx="8318500" cy="49244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11163" y="4632382"/>
            <a:ext cx="7315200" cy="369888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0"/>
          </p:nvPr>
        </p:nvSpPr>
        <p:spPr bwMode="gray">
          <a:xfrm>
            <a:off x="411480" y="4943796"/>
            <a:ext cx="7315200" cy="355600"/>
          </a:xfrm>
        </p:spPr>
        <p:txBody>
          <a:bodyPr/>
          <a:lstStyle>
            <a:lvl1pPr marL="0" indent="0">
              <a:buNone/>
              <a:defRPr sz="1300" i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Janssen_Hor_RGB.jpg"/>
          <p:cNvPicPr>
            <a:picLocks noChangeAspect="1"/>
          </p:cNvPicPr>
          <p:nvPr/>
        </p:nvPicPr>
        <p:blipFill>
          <a:blip r:embed="rId3" cstate="print"/>
          <a:srcRect b="10208"/>
          <a:stretch>
            <a:fillRect/>
          </a:stretch>
        </p:blipFill>
        <p:spPr>
          <a:xfrm>
            <a:off x="301752" y="5879592"/>
            <a:ext cx="3108960" cy="8833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use 4:3 Title and Content Warm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F9C819-6104-EB47-82CF-1D26776ABC0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House 4:3 Title and Content Blank Warm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/>
          <p:cNvCxnSpPr>
            <a:cxnSpLocks noChangeShapeType="1"/>
          </p:cNvCxnSpPr>
          <p:nvPr userDrawn="1"/>
        </p:nvCxnSpPr>
        <p:spPr bwMode="auto">
          <a:xfrm rot="5400000">
            <a:off x="8492332" y="6433344"/>
            <a:ext cx="127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" name="Straight Connector 15"/>
          <p:cNvCxnSpPr>
            <a:cxnSpLocks noChangeShapeType="1"/>
          </p:cNvCxnSpPr>
          <p:nvPr userDrawn="1"/>
        </p:nvCxnSpPr>
        <p:spPr bwMode="auto">
          <a:xfrm rot="5400000">
            <a:off x="7757319" y="6433344"/>
            <a:ext cx="127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5A56CF3-4F5A-E944-9BEA-E93700A8589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r">
              <a:defRPr sz="700" smtClean="0"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e 4:3 Title and Content w/ Subtitle Warm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1163" y="2041525"/>
            <a:ext cx="8318499" cy="3489960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11162" y="1514475"/>
            <a:ext cx="8321675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05CD8A-8228-914A-96DB-20964BC3EA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e 4:3 Two Content Warm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508125"/>
            <a:ext cx="4083050" cy="4038600"/>
          </a:xfrm>
        </p:spPr>
        <p:txBody>
          <a:bodyPr/>
          <a:lstStyle>
            <a:lvl1pPr>
              <a:spcBef>
                <a:spcPts val="20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200"/>
            </a:lvl4pPr>
            <a:lvl5pPr>
              <a:spcBef>
                <a:spcPts val="6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4631372" y="1508125"/>
            <a:ext cx="4101465" cy="4038600"/>
          </a:xfrm>
        </p:spPr>
        <p:txBody>
          <a:bodyPr/>
          <a:lstStyle>
            <a:lvl1pPr>
              <a:spcBef>
                <a:spcPts val="2000"/>
              </a:spcBef>
              <a:defRPr sz="1800"/>
            </a:lvl1pPr>
            <a:lvl2pPr>
              <a:spcBef>
                <a:spcPts val="1200"/>
              </a:spcBef>
              <a:defRPr sz="1600"/>
            </a:lvl2pPr>
            <a:lvl3pPr>
              <a:spcBef>
                <a:spcPts val="600"/>
              </a:spcBef>
              <a:defRPr sz="1400"/>
            </a:lvl3pPr>
            <a:lvl4pPr>
              <a:spcBef>
                <a:spcPts val="600"/>
              </a:spcBef>
              <a:defRPr sz="1200"/>
            </a:lvl4pPr>
            <a:lvl5pPr>
              <a:spcBef>
                <a:spcPts val="6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99EC810-FA79-3B40-AF7D-D142A2939C4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e 4:3 Two Content w/ Subtitle Warm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411163" y="2041512"/>
            <a:ext cx="4083050" cy="3505214"/>
          </a:xfrm>
        </p:spPr>
        <p:txBody>
          <a:bodyPr/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6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1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631373" y="2041525"/>
            <a:ext cx="4083050" cy="3505200"/>
          </a:xfrm>
        </p:spPr>
        <p:txBody>
          <a:bodyPr/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6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1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3"/>
          </p:nvPr>
        </p:nvSpPr>
        <p:spPr>
          <a:xfrm>
            <a:off x="411163" y="1514475"/>
            <a:ext cx="4087368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055" y="1514475"/>
            <a:ext cx="4087368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9984EE-FFCD-A548-968E-88C7705433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ouse 4:3 Title Only Warm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AE7B6A1-F80E-3E4E-A3C7-96545CA6B686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House 4:3 Title Only Blank Warm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4"/>
          <p:cNvCxnSpPr>
            <a:cxnSpLocks noChangeShapeType="1"/>
          </p:cNvCxnSpPr>
          <p:nvPr userDrawn="1"/>
        </p:nvCxnSpPr>
        <p:spPr bwMode="auto">
          <a:xfrm rot="5400000">
            <a:off x="8492332" y="6433344"/>
            <a:ext cx="127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" name="Straight Connector 15"/>
          <p:cNvCxnSpPr>
            <a:cxnSpLocks noChangeShapeType="1"/>
          </p:cNvCxnSpPr>
          <p:nvPr userDrawn="1"/>
        </p:nvCxnSpPr>
        <p:spPr bwMode="auto">
          <a:xfrm rot="5400000">
            <a:off x="7757319" y="6433344"/>
            <a:ext cx="127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DB27E7-AF90-684D-A43A-569F822683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Date Placeholder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algn="r">
              <a:defRPr sz="700" smtClean="0"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House 4:3 Title and Content Cool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use 4:3 Blank Warm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9874880-4436-A248-99F8-0F35D5B1C49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 algn="r">
              <a:defRPr sz="700" dirty="0" smtClean="0"/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2013-03-06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CEF66C-CAFD-4E86-BE73-1F904011B1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 4:3  Titl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11162" y="960120"/>
            <a:ext cx="8321676" cy="553998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11163" y="4572000"/>
            <a:ext cx="7315200" cy="369888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11480" y="5303520"/>
            <a:ext cx="7315200" cy="355600"/>
          </a:xfrm>
        </p:spPr>
        <p:txBody>
          <a:bodyPr/>
          <a:lstStyle>
            <a:lvl1pPr marL="0" indent="0">
              <a:buNone/>
              <a:defRPr sz="15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11163" y="4959350"/>
            <a:ext cx="7315200" cy="325438"/>
          </a:xfrm>
        </p:spPr>
        <p:txBody>
          <a:bodyPr/>
          <a:lstStyle>
            <a:lvl1pPr>
              <a:buFontTx/>
              <a:buNone/>
              <a:defRPr sz="1800" b="1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3"/>
          </p:nvPr>
        </p:nvSpPr>
        <p:spPr>
          <a:xfrm>
            <a:off x="411163" y="1552575"/>
            <a:ext cx="3124200" cy="461963"/>
          </a:xfrm>
        </p:spPr>
        <p:txBody>
          <a:bodyPr anchor="t"/>
          <a:lstStyle>
            <a:lvl1pPr algn="l">
              <a:defRPr sz="2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/>
        </p:nvSpPr>
        <p:spPr>
          <a:xfrm>
            <a:off x="0" y="612775"/>
            <a:ext cx="9144000" cy="2514600"/>
          </a:xfrm>
          <a:prstGeom prst="rect">
            <a:avLst/>
          </a:prstGeom>
          <a:solidFill>
            <a:srgbClr val="0038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6"/>
          <p:cNvSpPr/>
          <p:nvPr/>
        </p:nvSpPr>
        <p:spPr>
          <a:xfrm>
            <a:off x="0" y="0"/>
            <a:ext cx="9144000" cy="639763"/>
          </a:xfrm>
          <a:prstGeom prst="rect">
            <a:avLst/>
          </a:prstGeom>
          <a:gradFill flip="none" rotWithShape="1">
            <a:gsLst>
              <a:gs pos="0">
                <a:srgbClr val="0077B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8" descr="Untitled-1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7175"/>
            <a:ext cx="29718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39763"/>
          </a:xfrm>
          <a:prstGeom prst="rect">
            <a:avLst/>
          </a:prstGeom>
          <a:gradFill flip="none" rotWithShape="1">
            <a:gsLst>
              <a:gs pos="0">
                <a:srgbClr val="0077B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1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2"/>
          <p:cNvSpPr/>
          <p:nvPr/>
        </p:nvSpPr>
        <p:spPr>
          <a:xfrm>
            <a:off x="0" y="3090863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3" descr="pfizer_rgb_pos_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3675" y="5976938"/>
            <a:ext cx="1081088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875" y="5426075"/>
            <a:ext cx="134937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3427413"/>
            <a:ext cx="6400800" cy="1752600"/>
          </a:xfrm>
        </p:spPr>
        <p:txBody>
          <a:bodyPr/>
          <a:lstStyle>
            <a:lvl1pPr marL="0" indent="0">
              <a:buFont typeface="Arial" charset="0"/>
              <a:buNone/>
              <a:defRPr b="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200">
                <a:solidFill>
                  <a:srgbClr val="006396"/>
                </a:solidFill>
                <a:ea typeface="+mn-ea"/>
                <a:cs typeface="+mn-cs"/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2013-03-06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5525" y="6337300"/>
            <a:ext cx="4216400" cy="20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29638" y="6334125"/>
            <a:ext cx="350837" cy="200025"/>
          </a:xfrm>
          <a:prstGeom prst="rect">
            <a:avLst/>
          </a:prstGeom>
        </p:spPr>
        <p:txBody>
          <a:bodyPr/>
          <a:lstStyle/>
          <a:p>
            <a:fld id="{B8CEF66C-CAFD-4E86-BE73-1F904011B1F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 4:3  Titl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11162" y="960120"/>
            <a:ext cx="8321676" cy="553998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11163" y="4572000"/>
            <a:ext cx="7315200" cy="369888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11480" y="5303520"/>
            <a:ext cx="7315200" cy="355600"/>
          </a:xfrm>
        </p:spPr>
        <p:txBody>
          <a:bodyPr/>
          <a:lstStyle>
            <a:lvl1pPr marL="0" indent="0">
              <a:buNone/>
              <a:defRPr sz="15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11163" y="4959350"/>
            <a:ext cx="7315200" cy="325438"/>
          </a:xfrm>
        </p:spPr>
        <p:txBody>
          <a:bodyPr/>
          <a:lstStyle>
            <a:lvl1pPr>
              <a:buFontTx/>
              <a:buNone/>
              <a:defRPr sz="1800" b="1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3"/>
          </p:nvPr>
        </p:nvSpPr>
        <p:spPr>
          <a:xfrm>
            <a:off x="411163" y="1552575"/>
            <a:ext cx="3124200" cy="461963"/>
          </a:xfrm>
        </p:spPr>
        <p:txBody>
          <a:bodyPr anchor="t"/>
          <a:lstStyle>
            <a:lvl1pPr algn="l">
              <a:defRPr sz="2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fizer_rgb_pos_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86200"/>
            <a:ext cx="12890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 descr="Janssen Alzheimer n#15E539C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63" y="2332038"/>
            <a:ext cx="1316037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 userDrawn="1"/>
        </p:nvSpPr>
        <p:spPr bwMode="auto">
          <a:xfrm>
            <a:off x="0" y="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>
                <a:latin typeface="Arial" pitchFamily="34" charset="0"/>
                <a:ea typeface="ヒラギノ角ゴ Pro W3"/>
                <a:cs typeface="Arial" pitchFamily="34" charset="0"/>
              </a:rPr>
              <a:t>DRAFT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0" y="2130425"/>
            <a:ext cx="56388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3886200"/>
            <a:ext cx="49530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House 4:3 Title and Content Blank Cool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14"/>
          <p:cNvCxnSpPr>
            <a:cxnSpLocks noChangeShapeType="1"/>
          </p:cNvCxnSpPr>
          <p:nvPr/>
        </p:nvCxnSpPr>
        <p:spPr bwMode="auto">
          <a:xfrm rot="5400000">
            <a:off x="8492332" y="6433344"/>
            <a:ext cx="127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" name="Straight Connector 15"/>
          <p:cNvCxnSpPr>
            <a:cxnSpLocks noChangeShapeType="1"/>
          </p:cNvCxnSpPr>
          <p:nvPr/>
        </p:nvCxnSpPr>
        <p:spPr bwMode="auto">
          <a:xfrm rot="5400000">
            <a:off x="7757319" y="6433344"/>
            <a:ext cx="127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300"/>
              </a:spcBef>
              <a:defRPr/>
            </a:lvl3pPr>
            <a:lvl4pPr>
              <a:spcBef>
                <a:spcPts val="200"/>
              </a:spcBef>
              <a:defRPr/>
            </a:lvl4pPr>
            <a:lvl5pPr>
              <a:spcBef>
                <a:spcPts val="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 smtClean="0"/>
            </a:lvl1pPr>
          </a:lstStyle>
          <a:p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r">
              <a:defRPr sz="700" smtClean="0"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483FF5-FB26-44C4-9B0D-C7434905A6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BFA2F6-441C-4921-87A8-CD5C8454A5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AF57BE-1F3D-4D05-85DE-43BBD79E97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use 4:3 Title and Content w/ Subtitle Cool PaletteRev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163" y="2041525"/>
            <a:ext cx="8318499" cy="3489960"/>
          </a:xfrm>
        </p:spPr>
        <p:txBody>
          <a:bodyPr/>
          <a:lstStyle>
            <a:lvl1pPr>
              <a:spcBef>
                <a:spcPts val="2000"/>
              </a:spcBef>
              <a:defRPr/>
            </a:lvl1pPr>
            <a:lvl2pPr>
              <a:spcBef>
                <a:spcPts val="12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411162" y="1514475"/>
            <a:ext cx="8321675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4846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4846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39C6C1-8E47-47F0-ABAF-CDC4421B3B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05A91-58B1-40B3-A018-BE0F376627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7CAD06-D814-46CE-BAA4-985669B403A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FE00F-DDF2-4135-993C-806B889F63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ED8787-E12E-48BA-A5D5-21936F7061C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B9825B-3CD9-448B-B3A3-4EFEAF1642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77A0C-647F-49D1-9C93-949EBD7A28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700"/>
            <a:ext cx="2057400" cy="5824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700"/>
            <a:ext cx="6019800" cy="58245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8F762-38F0-4A4C-BDFD-D9E446A373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2700"/>
            <a:ext cx="8229600" cy="5824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6E9F89-0646-408E-B026-514A83A3F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6175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4846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4846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7718D-75AE-45C5-9784-8A09796E0B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 4:3 Section Divider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3" descr="Mesa Section Brea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22525"/>
            <a:ext cx="9144000" cy="201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5"/>
          <p:cNvSpPr>
            <a:spLocks noChangeShapeType="1"/>
          </p:cNvSpPr>
          <p:nvPr/>
        </p:nvSpPr>
        <p:spPr bwMode="gray">
          <a:xfrm>
            <a:off x="0" y="2422525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gray">
          <a:xfrm>
            <a:off x="0" y="4433888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411480" y="2743200"/>
            <a:ext cx="8321358" cy="1362075"/>
          </a:xfrm>
        </p:spPr>
        <p:txBody>
          <a:bodyPr anchor="t"/>
          <a:lstStyle>
            <a:lvl1pPr algn="l">
              <a:defRPr sz="2800" b="0" cap="none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6175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229600" cy="484663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4D569-FA87-49A5-B425-0AEBC93168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/>
          <p:cNvSpPr/>
          <p:nvPr/>
        </p:nvSpPr>
        <p:spPr>
          <a:xfrm>
            <a:off x="0" y="612775"/>
            <a:ext cx="9144000" cy="2514600"/>
          </a:xfrm>
          <a:prstGeom prst="rect">
            <a:avLst/>
          </a:prstGeom>
          <a:solidFill>
            <a:srgbClr val="0038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Rectangle 6"/>
          <p:cNvSpPr/>
          <p:nvPr/>
        </p:nvSpPr>
        <p:spPr>
          <a:xfrm>
            <a:off x="0" y="0"/>
            <a:ext cx="9144000" cy="639763"/>
          </a:xfrm>
          <a:prstGeom prst="rect">
            <a:avLst/>
          </a:prstGeom>
          <a:gradFill flip="none" rotWithShape="1">
            <a:gsLst>
              <a:gs pos="0">
                <a:srgbClr val="0077B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Rectangle 7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8" descr="Untitled-1.wm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57175"/>
            <a:ext cx="2971800" cy="16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39763"/>
          </a:xfrm>
          <a:prstGeom prst="rect">
            <a:avLst/>
          </a:prstGeom>
          <a:gradFill flip="none" rotWithShape="1">
            <a:gsLst>
              <a:gs pos="0">
                <a:srgbClr val="0077B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11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12"/>
          <p:cNvSpPr/>
          <p:nvPr/>
        </p:nvSpPr>
        <p:spPr>
          <a:xfrm>
            <a:off x="0" y="3090863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3" descr="pfizer_rgb_pos_2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13675" y="5976938"/>
            <a:ext cx="1081088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875" y="5426075"/>
            <a:ext cx="1349375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1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3427413"/>
            <a:ext cx="6400800" cy="1752600"/>
          </a:xfrm>
        </p:spPr>
        <p:txBody>
          <a:bodyPr/>
          <a:lstStyle>
            <a:lvl1pPr marL="0" indent="0">
              <a:buFont typeface="Arial" charset="0"/>
              <a:buNone/>
              <a:defRPr b="0" smtClean="0"/>
            </a:lvl1pPr>
          </a:lstStyle>
          <a:p>
            <a:r>
              <a:rPr lang="en-US" smtClean="0"/>
              <a:t>Click to edit Master subtitle style</a:t>
            </a:r>
            <a:endParaRPr lang="en-US" dirty="0" smtClean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1473200"/>
            <a:ext cx="8229600" cy="617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Placeholder 2"/>
          <p:cNvSpPr>
            <a:spLocks noGrp="1"/>
          </p:cNvSpPr>
          <p:nvPr>
            <p:ph type="subTitle" idx="1"/>
          </p:nvPr>
        </p:nvSpPr>
        <p:spPr>
          <a:xfrm>
            <a:off x="457200" y="3427413"/>
            <a:ext cx="6400800" cy="1752600"/>
          </a:xfrm>
        </p:spPr>
        <p:txBody>
          <a:bodyPr/>
          <a:lstStyle>
            <a:lvl1pPr marL="0" indent="0">
              <a:buFont typeface="Arial" charset="0"/>
              <a:buNone/>
              <a:defRPr b="0" smtClean="0"/>
            </a:lvl1pPr>
          </a:lstStyle>
          <a:p>
            <a:r>
              <a:rPr lang="en-US" smtClean="0"/>
              <a:t>Click to edit Master subtitle style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sz="1200">
                <a:solidFill>
                  <a:srgbClr val="006396"/>
                </a:solidFill>
                <a:ea typeface="+mn-ea"/>
                <a:cs typeface="+mn-cs"/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ouse 4:3  Titl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 bwMode="gray">
          <a:xfrm>
            <a:off x="411162" y="960120"/>
            <a:ext cx="8321676" cy="553998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 bwMode="gray">
          <a:xfrm>
            <a:off x="411163" y="4572000"/>
            <a:ext cx="7315200" cy="369888"/>
          </a:xfrm>
        </p:spPr>
        <p:txBody>
          <a:bodyPr/>
          <a:lstStyle>
            <a:lvl1pPr marL="0" indent="0">
              <a:buFontTx/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11480" y="5303520"/>
            <a:ext cx="7315200" cy="355600"/>
          </a:xfrm>
        </p:spPr>
        <p:txBody>
          <a:bodyPr/>
          <a:lstStyle>
            <a:lvl1pPr marL="0" indent="0">
              <a:buNone/>
              <a:defRPr sz="15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/>
          </p:nvPr>
        </p:nvSpPr>
        <p:spPr>
          <a:xfrm>
            <a:off x="411163" y="4959350"/>
            <a:ext cx="7315200" cy="325438"/>
          </a:xfrm>
        </p:spPr>
        <p:txBody>
          <a:bodyPr/>
          <a:lstStyle>
            <a:lvl1pPr>
              <a:buFontTx/>
              <a:buNone/>
              <a:defRPr sz="1800" b="1" baseline="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Rectangle 4"/>
          <p:cNvSpPr>
            <a:spLocks noGrp="1" noChangeArrowheads="1"/>
          </p:cNvSpPr>
          <p:nvPr>
            <p:ph type="dt" sz="half" idx="13"/>
          </p:nvPr>
        </p:nvSpPr>
        <p:spPr>
          <a:xfrm>
            <a:off x="411163" y="1552575"/>
            <a:ext cx="3124200" cy="461963"/>
          </a:xfrm>
        </p:spPr>
        <p:txBody>
          <a:bodyPr anchor="t"/>
          <a:lstStyle>
            <a:lvl1pPr algn="l">
              <a:defRPr sz="2400" smtClean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fizer_rgb_pos_2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3886200"/>
            <a:ext cx="1289050" cy="74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6" descr="Janssen Alzheimer n#15E539C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763" y="2332038"/>
            <a:ext cx="1316037" cy="1096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2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429000" y="2130425"/>
            <a:ext cx="5638800" cy="14700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429000" y="3886200"/>
            <a:ext cx="49530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ouse 4:3 Two Content Cool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508125"/>
            <a:ext cx="4083050" cy="4038600"/>
          </a:xfrm>
        </p:spPr>
        <p:txBody>
          <a:bodyPr/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6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1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1372" y="1508125"/>
            <a:ext cx="4101465" cy="4038600"/>
          </a:xfrm>
        </p:spPr>
        <p:txBody>
          <a:bodyPr/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6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1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1AB14-648C-4EFE-9363-E2CB969B86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25F83-76DE-458D-94D2-B2B9B2E71A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2654B6-B0FE-4EAA-9B61-C6279398F8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8600" cy="4846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48466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02AF5-CCA0-474B-9CB2-2AA6A4D295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49A415-80E6-45E4-A003-BAA4E90ACE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use 4:3 Two Content w/ Subtitle Cool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2041512"/>
            <a:ext cx="4083050" cy="3505214"/>
          </a:xfrm>
        </p:spPr>
        <p:txBody>
          <a:bodyPr/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6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1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1373" y="2041525"/>
            <a:ext cx="4083050" cy="3505200"/>
          </a:xfrm>
        </p:spPr>
        <p:txBody>
          <a:bodyPr/>
          <a:lstStyle>
            <a:lvl1pPr>
              <a:spcBef>
                <a:spcPts val="1200"/>
              </a:spcBef>
              <a:defRPr sz="1800"/>
            </a:lvl1pPr>
            <a:lvl2pPr>
              <a:spcBef>
                <a:spcPts val="600"/>
              </a:spcBef>
              <a:defRPr sz="1600"/>
            </a:lvl2pPr>
            <a:lvl3pPr>
              <a:spcBef>
                <a:spcPts val="300"/>
              </a:spcBef>
              <a:defRPr sz="1400"/>
            </a:lvl3pPr>
            <a:lvl4pPr>
              <a:spcBef>
                <a:spcPts val="200"/>
              </a:spcBef>
              <a:defRPr sz="1200"/>
            </a:lvl4pPr>
            <a:lvl5pPr>
              <a:spcBef>
                <a:spcPts val="100"/>
              </a:spcBef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411163" y="1514475"/>
            <a:ext cx="4087368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7055" y="1514475"/>
            <a:ext cx="4087368" cy="457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A9A37C-4353-49CB-BBEA-B4287834AC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21284C-1569-4205-861F-C09511863F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5E75A4-1DD8-4968-9C08-67CF341D67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EB3B47-1CCB-4BB8-BE29-22877B7755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07B502-8BCF-48B0-AD0B-0D5628B422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700"/>
            <a:ext cx="2057400" cy="58245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700"/>
            <a:ext cx="6019800" cy="58245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0FAFE7-F6F3-4400-B49C-E89EB97944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2700"/>
            <a:ext cx="8229600" cy="58245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FE015-91F4-4357-8DE9-C99D014F652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6175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90600"/>
            <a:ext cx="4038600" cy="4846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038600" cy="48466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18C694-6071-4A8D-8AFA-5257806157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00"/>
            <a:ext cx="8229600" cy="6175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90600"/>
            <a:ext cx="8229600" cy="4846638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38189A-4E8A-49B8-8A97-0F5F29B9B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130425"/>
            <a:ext cx="6096000" cy="175577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4038600"/>
            <a:ext cx="6096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rgbClr val="15315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27" name="Picture 3" descr="C:\Users\pryan4\Downloads\want-impact-public-health-help-shape-journey-ahead\OHDSI logo with text - vertical - colo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1875375"/>
            <a:ext cx="2682875" cy="323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335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House 4:3 Title Only Cool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19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376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49152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017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0" cy="76200"/>
          </a:xfrm>
          <a:prstGeom prst="rect">
            <a:avLst/>
          </a:prstGeom>
          <a:gradFill>
            <a:gsLst>
              <a:gs pos="44000">
                <a:srgbClr val="20425A"/>
              </a:gs>
              <a:gs pos="100000">
                <a:srgbClr val="FCCB10"/>
              </a:gs>
              <a:gs pos="55000">
                <a:srgbClr val="EB662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C:\Users\pryan4\Downloads\want-impact-public-health-help-shape-journey-ahead\OHDSI logo only - color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1" y="-38160"/>
            <a:ext cx="1326583" cy="1257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20425A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141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House 4:3 Title Only Blank Cool PaletteRe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14"/>
          <p:cNvCxnSpPr>
            <a:cxnSpLocks noChangeShapeType="1"/>
          </p:cNvCxnSpPr>
          <p:nvPr/>
        </p:nvCxnSpPr>
        <p:spPr bwMode="auto">
          <a:xfrm rot="5400000">
            <a:off x="8492332" y="6433344"/>
            <a:ext cx="127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" name="Straight Connector 15"/>
          <p:cNvCxnSpPr>
            <a:cxnSpLocks noChangeShapeType="1"/>
          </p:cNvCxnSpPr>
          <p:nvPr/>
        </p:nvCxnSpPr>
        <p:spPr bwMode="auto">
          <a:xfrm rot="5400000">
            <a:off x="7757319" y="6433344"/>
            <a:ext cx="127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 algn="r">
              <a:defRPr sz="700" smtClean="0"/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jpeg"/><Relationship Id="rId13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13" Type="http://schemas.openxmlformats.org/officeDocument/2006/relationships/image" Target="../media/image10.png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0.xml"/><Relationship Id="rId15" Type="http://schemas.openxmlformats.org/officeDocument/2006/relationships/theme" Target="../theme/theme5.xml"/><Relationship Id="rId16" Type="http://schemas.openxmlformats.org/officeDocument/2006/relationships/image" Target="../media/image14.png"/><Relationship Id="rId17" Type="http://schemas.openxmlformats.org/officeDocument/2006/relationships/image" Target="../media/image15.jpeg"/><Relationship Id="rId18" Type="http://schemas.openxmlformats.org/officeDocument/2006/relationships/image" Target="../media/image16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4" Type="http://schemas.openxmlformats.org/officeDocument/2006/relationships/theme" Target="../theme/theme6.xml"/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4.xml"/><Relationship Id="rId12" Type="http://schemas.openxmlformats.org/officeDocument/2006/relationships/theme" Target="../theme/theme7.xml"/><Relationship Id="rId13" Type="http://schemas.openxmlformats.org/officeDocument/2006/relationships/image" Target="../media/image10.png"/><Relationship Id="rId14" Type="http://schemas.openxmlformats.org/officeDocument/2006/relationships/image" Target="../media/image11.jpeg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3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78.xml"/><Relationship Id="rId15" Type="http://schemas.openxmlformats.org/officeDocument/2006/relationships/theme" Target="../theme/theme8.xml"/><Relationship Id="rId16" Type="http://schemas.openxmlformats.org/officeDocument/2006/relationships/image" Target="../media/image14.png"/><Relationship Id="rId17" Type="http://schemas.openxmlformats.org/officeDocument/2006/relationships/image" Target="../media/image15.jpeg"/><Relationship Id="rId18" Type="http://schemas.openxmlformats.org/officeDocument/2006/relationships/image" Target="../media/image16.jpeg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4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1.xml"/><Relationship Id="rId4" Type="http://schemas.openxmlformats.org/officeDocument/2006/relationships/slideLayout" Target="../slideLayouts/slideLayout82.xml"/><Relationship Id="rId5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4.xml"/><Relationship Id="rId7" Type="http://schemas.openxmlformats.org/officeDocument/2006/relationships/theme" Target="../theme/theme9.xml"/><Relationship Id="rId1" Type="http://schemas.openxmlformats.org/officeDocument/2006/relationships/slideLayout" Target="../slideLayouts/slideLayout79.xml"/><Relationship Id="rId2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Janssen_Hor_RGB.jpg"/>
          <p:cNvPicPr>
            <a:picLocks noChangeAspect="1"/>
          </p:cNvPicPr>
          <p:nvPr/>
        </p:nvPicPr>
        <p:blipFill>
          <a:blip r:embed="rId14" cstate="print"/>
          <a:srcRect b="10208"/>
          <a:stretch>
            <a:fillRect/>
          </a:stretch>
        </p:blipFill>
        <p:spPr>
          <a:xfrm>
            <a:off x="301752" y="5879592"/>
            <a:ext cx="3108960" cy="883347"/>
          </a:xfrm>
          <a:prstGeom prst="rect">
            <a:avLst/>
          </a:prstGeom>
        </p:spPr>
      </p:pic>
      <p:pic>
        <p:nvPicPr>
          <p:cNvPr id="1027" name="Picture 17" descr="Mesa Text Image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5802313"/>
            <a:ext cx="91440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508125"/>
            <a:ext cx="831850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7635875" y="6334125"/>
            <a:ext cx="914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700" smtClean="0">
                <a:latin typeface="Verdana" pitchFamily="34" charset="0"/>
                <a:ea typeface="+mn-ea"/>
                <a:cs typeface="+mn-cs"/>
              </a:defRPr>
            </a:lvl1pPr>
          </a:lstStyle>
          <a:p>
            <a:fld id="{5565409F-C1F8-4C75-A869-1330C2E5B09E}" type="datetimeFigureOut">
              <a:rPr lang="en-GB" smtClean="0"/>
              <a:t>16/03/2017</a:t>
            </a:fld>
            <a:endParaRPr lang="en-GB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565525" y="6337300"/>
            <a:ext cx="4216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700" smtClean="0">
                <a:latin typeface="Verdana" pitchFamily="34" charset="0"/>
                <a:ea typeface="+mn-ea"/>
                <a:cs typeface="+mn-cs"/>
              </a:defRPr>
            </a:lvl1pPr>
          </a:lstStyle>
          <a:p>
            <a:endParaRPr lang="en-GB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529638" y="6334125"/>
            <a:ext cx="3508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700"/>
            </a:lvl1pPr>
          </a:lstStyle>
          <a:p>
            <a:fld id="{6AD59B9F-CDF6-4CAD-B56D-2967615E4DAC}" type="slidenum">
              <a:rPr lang="en-GB" smtClean="0"/>
              <a:t>‹#›</a:t>
            </a:fld>
            <a:endParaRPr lang="en-GB"/>
          </a:p>
        </p:txBody>
      </p:sp>
      <p:sp>
        <p:nvSpPr>
          <p:cNvPr id="1032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11163" y="593725"/>
            <a:ext cx="83216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033" name="Straight Connector 14"/>
          <p:cNvCxnSpPr>
            <a:cxnSpLocks noChangeShapeType="1"/>
          </p:cNvCxnSpPr>
          <p:nvPr/>
        </p:nvCxnSpPr>
        <p:spPr bwMode="auto">
          <a:xfrm rot="5400000">
            <a:off x="8492332" y="6433344"/>
            <a:ext cx="127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34" name="Straight Connector 15"/>
          <p:cNvCxnSpPr>
            <a:cxnSpLocks noChangeShapeType="1"/>
          </p:cNvCxnSpPr>
          <p:nvPr/>
        </p:nvCxnSpPr>
        <p:spPr bwMode="auto">
          <a:xfrm rot="5400000">
            <a:off x="7757319" y="6433344"/>
            <a:ext cx="127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6" name="Line 17"/>
          <p:cNvSpPr>
            <a:spLocks noChangeShapeType="1"/>
          </p:cNvSpPr>
          <p:nvPr/>
        </p:nvSpPr>
        <p:spPr bwMode="gray">
          <a:xfrm>
            <a:off x="0" y="5961063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gray">
          <a:xfrm>
            <a:off x="0" y="5803900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Verdan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Verdan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Verdan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Verdan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9pPr>
    </p:titleStyle>
    <p:bodyStyle>
      <a:lvl1pPr marL="230188" indent="-230188" algn="l" rtl="0" eaLnBrk="1" fontAlgn="base" hangingPunct="1">
        <a:spcBef>
          <a:spcPts val="12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27013" algn="l" rtl="0" eaLnBrk="1" fontAlgn="base" hangingPunct="1">
        <a:spcBef>
          <a:spcPts val="6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05" charset="-128"/>
        </a:defRPr>
      </a:lvl2pPr>
      <a:lvl3pPr marL="912813" indent="-227013" algn="l" rtl="0" eaLnBrk="1" fontAlgn="base" hangingPunct="1">
        <a:spcBef>
          <a:spcPts val="30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ＭＳ Ｐゴシック" pitchFamily="-105" charset="-128"/>
        </a:defRPr>
      </a:lvl3pPr>
      <a:lvl4pPr marL="1252538" indent="-220663" algn="l" rtl="0" eaLnBrk="1" fontAlgn="base" hangingPunct="1">
        <a:spcBef>
          <a:spcPts val="200"/>
        </a:spcBef>
        <a:spcAft>
          <a:spcPct val="0"/>
        </a:spcAft>
        <a:buClr>
          <a:schemeClr val="tx2"/>
        </a:buClr>
        <a:buChar char="–"/>
        <a:defRPr sz="1400">
          <a:solidFill>
            <a:schemeClr val="tx1"/>
          </a:solidFill>
          <a:latin typeface="+mn-lt"/>
          <a:ea typeface="ＭＳ Ｐゴシック" pitchFamily="-105" charset="-128"/>
        </a:defRPr>
      </a:lvl4pPr>
      <a:lvl5pPr marL="1601788" indent="-230188" algn="l" rtl="0" eaLnBrk="1" fontAlgn="base" hangingPunct="1">
        <a:spcBef>
          <a:spcPts val="100"/>
        </a:spcBef>
        <a:spcAft>
          <a:spcPct val="0"/>
        </a:spcAft>
        <a:buClr>
          <a:schemeClr val="tx2"/>
        </a:buClr>
        <a:buFont typeface="Arial" pitchFamily="-105" charset="0"/>
        <a:buChar char="•"/>
        <a:defRPr sz="1200">
          <a:solidFill>
            <a:schemeClr val="tx1"/>
          </a:solidFill>
          <a:latin typeface="+mn-lt"/>
          <a:ea typeface="ＭＳ Ｐゴシック" pitchFamily="-105" charset="-128"/>
        </a:defRPr>
      </a:lvl5pPr>
      <a:lvl6pPr marL="20605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6pPr>
      <a:lvl7pPr marL="25177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7pPr>
      <a:lvl8pPr marL="29749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8pPr>
      <a:lvl9pPr marL="34321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Janssen_Hor_RGB.jpg"/>
          <p:cNvPicPr>
            <a:picLocks noChangeAspect="1"/>
          </p:cNvPicPr>
          <p:nvPr/>
        </p:nvPicPr>
        <p:blipFill>
          <a:blip r:embed="rId12" cstate="print"/>
          <a:srcRect b="10208"/>
          <a:stretch>
            <a:fillRect/>
          </a:stretch>
        </p:blipFill>
        <p:spPr>
          <a:xfrm>
            <a:off x="301752" y="5879592"/>
            <a:ext cx="3108960" cy="883347"/>
          </a:xfrm>
          <a:prstGeom prst="rect">
            <a:avLst/>
          </a:prstGeom>
        </p:spPr>
      </p:pic>
      <p:pic>
        <p:nvPicPr>
          <p:cNvPr id="2051" name="Picture 17" descr="Mesa Text Image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802313"/>
            <a:ext cx="914400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508125"/>
            <a:ext cx="8318500" cy="402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7635875" y="6334125"/>
            <a:ext cx="914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700" smtClean="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2013-03-06</a:t>
            </a: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565525" y="6337300"/>
            <a:ext cx="4216400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700" dirty="0" smtClean="0">
                <a:latin typeface="Verdana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Epidemiology-Arrighi</a:t>
            </a: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8529638" y="6334125"/>
            <a:ext cx="350837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r" eaLnBrk="0" hangingPunct="0">
              <a:defRPr sz="700"/>
            </a:lvl1pPr>
          </a:lstStyle>
          <a:p>
            <a:fld id="{9872FAD8-B696-F746-88FF-D11478BA893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6" name="Rectangle 19"/>
          <p:cNvSpPr>
            <a:spLocks noGrp="1" noChangeArrowheads="1"/>
          </p:cNvSpPr>
          <p:nvPr>
            <p:ph type="title"/>
          </p:nvPr>
        </p:nvSpPr>
        <p:spPr bwMode="auto">
          <a:xfrm>
            <a:off x="411163" y="563563"/>
            <a:ext cx="832167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2057" name="Straight Connector 14"/>
          <p:cNvCxnSpPr>
            <a:cxnSpLocks noChangeShapeType="1"/>
          </p:cNvCxnSpPr>
          <p:nvPr/>
        </p:nvCxnSpPr>
        <p:spPr bwMode="auto">
          <a:xfrm rot="5400000">
            <a:off x="8492332" y="6433344"/>
            <a:ext cx="127000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058" name="Straight Connector 15"/>
          <p:cNvCxnSpPr>
            <a:cxnSpLocks noChangeShapeType="1"/>
          </p:cNvCxnSpPr>
          <p:nvPr/>
        </p:nvCxnSpPr>
        <p:spPr bwMode="auto">
          <a:xfrm rot="5400000">
            <a:off x="7757319" y="6433344"/>
            <a:ext cx="1270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</p:cxnSp>
      <p:sp>
        <p:nvSpPr>
          <p:cNvPr id="16" name="Line 17"/>
          <p:cNvSpPr>
            <a:spLocks noChangeShapeType="1"/>
          </p:cNvSpPr>
          <p:nvPr/>
        </p:nvSpPr>
        <p:spPr bwMode="gray">
          <a:xfrm>
            <a:off x="0" y="5961063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17" name="Line 18"/>
          <p:cNvSpPr>
            <a:spLocks noChangeShapeType="1"/>
          </p:cNvSpPr>
          <p:nvPr/>
        </p:nvSpPr>
        <p:spPr bwMode="gray">
          <a:xfrm>
            <a:off x="0" y="5803900"/>
            <a:ext cx="9144000" cy="0"/>
          </a:xfrm>
          <a:prstGeom prst="line">
            <a:avLst/>
          </a:prstGeom>
          <a:noFill/>
          <a:ln w="12700">
            <a:solidFill>
              <a:srgbClr val="4E5054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defRPr/>
            </a:pPr>
            <a:endParaRPr lang="en-US">
              <a:latin typeface="Verdana" pitchFamily="34" charset="0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9357A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9357A"/>
          </a:solidFill>
          <a:latin typeface="Verdana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9357A"/>
          </a:solidFill>
          <a:latin typeface="Verdana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9357A"/>
          </a:solidFill>
          <a:latin typeface="Verdana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00">
          <a:solidFill>
            <a:srgbClr val="09357A"/>
          </a:solidFill>
          <a:latin typeface="Verdana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600">
          <a:solidFill>
            <a:schemeClr val="folHlink"/>
          </a:solidFill>
          <a:latin typeface="Verdana" charset="0"/>
        </a:defRPr>
      </a:lvl9pPr>
    </p:titleStyle>
    <p:bodyStyle>
      <a:lvl1pPr marL="230188" indent="-230188" algn="l" rtl="0" eaLnBrk="1" fontAlgn="base" hangingPunct="1">
        <a:spcBef>
          <a:spcPts val="12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69913" indent="-227013" algn="l" rtl="0" eaLnBrk="1" fontAlgn="base" hangingPunct="1">
        <a:spcBef>
          <a:spcPts val="600"/>
        </a:spcBef>
        <a:spcAft>
          <a:spcPct val="0"/>
        </a:spcAft>
        <a:buClr>
          <a:schemeClr val="tx2"/>
        </a:buClr>
        <a:buChar char="–"/>
        <a:defRPr>
          <a:solidFill>
            <a:schemeClr val="tx1"/>
          </a:solidFill>
          <a:latin typeface="+mn-lt"/>
          <a:ea typeface="ＭＳ Ｐゴシック" pitchFamily="-105" charset="-128"/>
        </a:defRPr>
      </a:lvl2pPr>
      <a:lvl3pPr marL="912813" indent="-227013" algn="l" rtl="0" eaLnBrk="1" fontAlgn="base" hangingPunct="1">
        <a:spcBef>
          <a:spcPts val="300"/>
        </a:spcBef>
        <a:spcAft>
          <a:spcPct val="0"/>
        </a:spcAft>
        <a:buClr>
          <a:schemeClr val="tx2"/>
        </a:buClr>
        <a:buChar char="•"/>
        <a:defRPr sz="1600">
          <a:solidFill>
            <a:schemeClr val="tx1"/>
          </a:solidFill>
          <a:latin typeface="+mn-lt"/>
          <a:ea typeface="ＭＳ Ｐゴシック" pitchFamily="-105" charset="-128"/>
        </a:defRPr>
      </a:lvl3pPr>
      <a:lvl4pPr marL="1252538" indent="-220663" algn="l" rtl="0" eaLnBrk="1" fontAlgn="base" hangingPunct="1">
        <a:spcBef>
          <a:spcPts val="200"/>
        </a:spcBef>
        <a:spcAft>
          <a:spcPct val="0"/>
        </a:spcAft>
        <a:buClr>
          <a:schemeClr val="tx2"/>
        </a:buClr>
        <a:buChar char="–"/>
        <a:defRPr sz="1400">
          <a:solidFill>
            <a:schemeClr val="tx1"/>
          </a:solidFill>
          <a:latin typeface="+mn-lt"/>
          <a:ea typeface="ＭＳ Ｐゴシック" pitchFamily="-105" charset="-128"/>
        </a:defRPr>
      </a:lvl4pPr>
      <a:lvl5pPr marL="1601788" indent="-230188" algn="l" rtl="0" eaLnBrk="1" fontAlgn="base" hangingPunct="1">
        <a:spcBef>
          <a:spcPts val="100"/>
        </a:spcBef>
        <a:spcAft>
          <a:spcPct val="0"/>
        </a:spcAft>
        <a:buClr>
          <a:schemeClr val="tx2"/>
        </a:buClr>
        <a:buFont typeface="Arial" pitchFamily="-105" charset="0"/>
        <a:buChar char="–"/>
        <a:defRPr sz="1200">
          <a:solidFill>
            <a:schemeClr val="tx1"/>
          </a:solidFill>
          <a:latin typeface="+mn-lt"/>
          <a:ea typeface="ＭＳ Ｐゴシック" pitchFamily="-105" charset="-128"/>
        </a:defRPr>
      </a:lvl5pPr>
      <a:lvl6pPr marL="20605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6pPr>
      <a:lvl7pPr marL="25177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7pPr>
      <a:lvl8pPr marL="29749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8pPr>
      <a:lvl9pPr marL="3432175" indent="-230188" algn="l" rtl="0" eaLnBrk="1" fontAlgn="base" hangingPunct="1">
        <a:spcBef>
          <a:spcPct val="25000"/>
        </a:spcBef>
        <a:spcAft>
          <a:spcPct val="0"/>
        </a:spcAft>
        <a:buClr>
          <a:schemeClr val="folHlink"/>
        </a:buClr>
        <a:buChar char="»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00100"/>
            <a:ext cx="8229600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3130550" y="6127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6396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b="1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rgbClr val="00387B"/>
          </a:solidFill>
          <a:latin typeface="Arial" pitchFamily="34" charset="0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387B"/>
          </a:solidFill>
          <a:latin typeface="Arial" pitchFamily="34" charset="0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endParaRPr lang="en-US" smtClean="0"/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4324350" y="6230938"/>
            <a:ext cx="495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Arial" pitchFamily="34" charset="0"/>
                <a:ea typeface="ヒラギノ角ゴ Pro W3"/>
                <a:cs typeface="Arial" pitchFamily="34" charset="0"/>
              </a:rPr>
              <a:t>- </a:t>
            </a:r>
            <a:fld id="{4B561B5C-4D69-49DF-86F6-84F04F5D37E5}" type="slidenum">
              <a:rPr lang="en-US" sz="1000">
                <a:latin typeface="Arial" pitchFamily="34" charset="0"/>
                <a:ea typeface="ヒラギノ角ゴ Pro W3"/>
                <a:cs typeface="Arial" pitchFamily="34" charset="0"/>
              </a:rPr>
              <a:pPr>
                <a:defRPr/>
              </a:pPr>
              <a:t>‹#›</a:t>
            </a:fld>
            <a:r>
              <a:rPr lang="en-US" sz="1000">
                <a:latin typeface="Arial" pitchFamily="34" charset="0"/>
                <a:ea typeface="ヒラギノ角ゴ Pro W3"/>
                <a:cs typeface="Arial" pitchFamily="34" charset="0"/>
              </a:rPr>
              <a:t> -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4038600" y="6461125"/>
            <a:ext cx="113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>
                <a:latin typeface="Arial" pitchFamily="34" charset="0"/>
                <a:ea typeface="ヒラギノ角ゴ Pro W3"/>
                <a:cs typeface="Arial" pitchFamily="34" charset="0"/>
              </a:rPr>
              <a:t>CONFIDENTIAL</a:t>
            </a:r>
          </a:p>
        </p:txBody>
      </p:sp>
      <p:pic>
        <p:nvPicPr>
          <p:cNvPr id="1030" name="Picture 13" descr="pfizer_rgb_pos_2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96200" y="6205538"/>
            <a:ext cx="990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9" descr="image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2588" y="6096000"/>
            <a:ext cx="287178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495300" y="914400"/>
            <a:ext cx="815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457200" y="6096000"/>
            <a:ext cx="815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54282" name="Text Box 10"/>
          <p:cNvSpPr txBox="1">
            <a:spLocks noChangeArrowheads="1"/>
          </p:cNvSpPr>
          <p:nvPr/>
        </p:nvSpPr>
        <p:spPr bwMode="auto">
          <a:xfrm>
            <a:off x="0" y="0"/>
            <a:ext cx="1143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800">
                <a:latin typeface="Arial" pitchFamily="34" charset="0"/>
                <a:ea typeface="ヒラギノ角ゴ Pro W3"/>
                <a:cs typeface="Arial" pitchFamily="34" charset="0"/>
              </a:rPr>
              <a:t>DRAFT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0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35000" indent="-29210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Symbol" pitchFamily="18" charset="2"/>
        <a:buChar char="¨"/>
        <a:defRPr sz="16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8313" y="6327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9A807D7-AB69-47DB-AA3A-03A1D8BDE5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39763"/>
          </a:xfrm>
          <a:prstGeom prst="rect">
            <a:avLst/>
          </a:prstGeom>
          <a:gradFill flip="none" rotWithShape="1">
            <a:gsLst>
              <a:gs pos="0">
                <a:srgbClr val="0077B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13" descr="pfizer_rgb_pos_2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61300" y="6111875"/>
            <a:ext cx="8255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13"/>
          <p:cNvPicPr>
            <a:picLocks noChangeAspect="1" noChangeArrowheads="1"/>
          </p:cNvPicPr>
          <p:nvPr/>
        </p:nvPicPr>
        <p:blipFill>
          <a:blip r:embed="rId17" cstate="print"/>
          <a:srcRect t="74083"/>
          <a:stretch>
            <a:fillRect/>
          </a:stretch>
        </p:blipFill>
        <p:spPr bwMode="auto">
          <a:xfrm>
            <a:off x="2054225" y="6469063"/>
            <a:ext cx="123031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13"/>
          <p:cNvPicPr>
            <a:picLocks noChangeAspect="1" noChangeArrowheads="1"/>
          </p:cNvPicPr>
          <p:nvPr/>
        </p:nvPicPr>
        <p:blipFill>
          <a:blip r:embed="rId17" cstate="print"/>
          <a:srcRect t="52103" b="25917"/>
          <a:stretch>
            <a:fillRect/>
          </a:stretch>
        </p:blipFill>
        <p:spPr bwMode="auto">
          <a:xfrm>
            <a:off x="2054225" y="6173788"/>
            <a:ext cx="12303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13"/>
          <p:cNvPicPr>
            <a:picLocks noChangeAspect="1" noChangeArrowheads="1"/>
          </p:cNvPicPr>
          <p:nvPr/>
        </p:nvPicPr>
        <p:blipFill>
          <a:blip r:embed="rId18" cstate="print"/>
          <a:srcRect b="46172"/>
          <a:stretch>
            <a:fillRect/>
          </a:stretch>
        </p:blipFill>
        <p:spPr bwMode="auto">
          <a:xfrm>
            <a:off x="352425" y="5837238"/>
            <a:ext cx="1468438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700"/>
            <a:ext cx="8229600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00">
          <a:solidFill>
            <a:srgbClr val="00387B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rgbClr val="00387B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00100"/>
            <a:ext cx="8229600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3130550" y="6127750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006396"/>
                </a:solidFill>
                <a:latin typeface="Arial" charset="0"/>
                <a:ea typeface="+mn-ea"/>
                <a:cs typeface="+mn-cs"/>
              </a:defRPr>
            </a:lvl1pPr>
          </a:lstStyle>
          <a:p>
            <a:r>
              <a:rPr lang="en-US" smtClean="0"/>
              <a:t>2013-03-06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Arial" pitchFamily="34" charset="0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  <a:cs typeface="ヒラギノ角ゴ Pro W3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charset="0"/>
          <a:ea typeface="ヒラギノ角ゴ Pro W3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b="1" kern="1200">
          <a:solidFill>
            <a:schemeClr val="tx1"/>
          </a:solidFill>
          <a:latin typeface="Arial" pitchFamily="34" charset="0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00" kern="1200">
          <a:solidFill>
            <a:srgbClr val="00387B"/>
          </a:solidFill>
          <a:latin typeface="Arial" pitchFamily="34" charset="0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Arial" pitchFamily="34" charset="0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00387B"/>
          </a:solidFill>
          <a:latin typeface="Arial" pitchFamily="34" charset="0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Arial" pitchFamily="34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96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endParaRPr lang="en-US" smtClean="0"/>
          </a:p>
        </p:txBody>
      </p:sp>
      <p:sp>
        <p:nvSpPr>
          <p:cNvPr id="54276" name="Text Box 4"/>
          <p:cNvSpPr txBox="1">
            <a:spLocks noChangeArrowheads="1"/>
          </p:cNvSpPr>
          <p:nvPr/>
        </p:nvSpPr>
        <p:spPr bwMode="auto">
          <a:xfrm>
            <a:off x="4324350" y="6230938"/>
            <a:ext cx="495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>
                <a:latin typeface="Arial" pitchFamily="34" charset="0"/>
                <a:ea typeface="ヒラギノ角ゴ Pro W3"/>
                <a:cs typeface="Arial" pitchFamily="34" charset="0"/>
              </a:rPr>
              <a:t>- </a:t>
            </a:r>
            <a:fld id="{C90D627E-8F7F-496C-8A08-8E1999320F0B}" type="slidenum">
              <a:rPr lang="en-US" sz="1000">
                <a:latin typeface="Arial" pitchFamily="34" charset="0"/>
                <a:ea typeface="ヒラギノ角ゴ Pro W3"/>
                <a:cs typeface="Arial" pitchFamily="34" charset="0"/>
              </a:rPr>
              <a:pPr>
                <a:defRPr/>
              </a:pPr>
              <a:t>‹#›</a:t>
            </a:fld>
            <a:r>
              <a:rPr lang="en-US" sz="1000">
                <a:latin typeface="Arial" pitchFamily="34" charset="0"/>
                <a:ea typeface="ヒラギノ角ゴ Pro W3"/>
                <a:cs typeface="Arial" pitchFamily="34" charset="0"/>
              </a:rPr>
              <a:t> -</a:t>
            </a: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4038600" y="6461125"/>
            <a:ext cx="113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>
                <a:latin typeface="Arial" pitchFamily="34" charset="0"/>
                <a:ea typeface="ヒラギノ角ゴ Pro W3"/>
                <a:cs typeface="Arial" pitchFamily="34" charset="0"/>
              </a:rPr>
              <a:t>CONFIDENTIAL</a:t>
            </a:r>
          </a:p>
        </p:txBody>
      </p:sp>
      <p:pic>
        <p:nvPicPr>
          <p:cNvPr id="1030" name="Picture 13" descr="pfizer_rgb_pos_2.pn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96200" y="6205538"/>
            <a:ext cx="990600" cy="57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9" descr="image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382588" y="6096000"/>
            <a:ext cx="2871787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280" name="Line 8"/>
          <p:cNvSpPr>
            <a:spLocks noChangeShapeType="1"/>
          </p:cNvSpPr>
          <p:nvPr/>
        </p:nvSpPr>
        <p:spPr bwMode="auto">
          <a:xfrm>
            <a:off x="495300" y="914400"/>
            <a:ext cx="815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ヒラギノ角ゴ Pro W3"/>
              <a:cs typeface="ヒラギノ角ゴ Pro W3"/>
            </a:endParaRPr>
          </a:p>
        </p:txBody>
      </p:sp>
      <p:sp>
        <p:nvSpPr>
          <p:cNvPr id="54281" name="Line 9"/>
          <p:cNvSpPr>
            <a:spLocks noChangeShapeType="1"/>
          </p:cNvSpPr>
          <p:nvPr/>
        </p:nvSpPr>
        <p:spPr bwMode="auto">
          <a:xfrm>
            <a:off x="457200" y="6096000"/>
            <a:ext cx="8153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pitchFamily="34" charset="0"/>
              <a:ea typeface="ヒラギノ角ゴ Pro W3"/>
              <a:cs typeface="ヒラギノ角ゴ Pro W3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tx2"/>
          </a:solidFill>
          <a:latin typeface="Arial" pitchFamily="34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SzPct val="120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635000" indent="-29210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b="1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FF"/>
        </a:buClr>
        <a:buFont typeface="Symbol" pitchFamily="18" charset="2"/>
        <a:buChar char="¨"/>
        <a:defRPr sz="1600" b="1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 b="1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990600"/>
            <a:ext cx="8229600" cy="484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8313" y="6327775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D36A7C2-052D-4B9D-9581-D952FFB99D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39763"/>
          </a:xfrm>
          <a:prstGeom prst="rect">
            <a:avLst/>
          </a:prstGeom>
          <a:gradFill flip="none" rotWithShape="1">
            <a:gsLst>
              <a:gs pos="0">
                <a:srgbClr val="0077B0"/>
              </a:gs>
              <a:gs pos="100000">
                <a:srgbClr val="FFFFFF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0" y="612775"/>
            <a:ext cx="9144000" cy="73025"/>
          </a:xfrm>
          <a:prstGeom prst="rect">
            <a:avLst/>
          </a:prstGeom>
          <a:solidFill>
            <a:srgbClr val="94D0F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4" name="Picture 13" descr="pfizer_rgb_pos_2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61300" y="6111875"/>
            <a:ext cx="82550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13"/>
          <p:cNvPicPr>
            <a:picLocks noChangeAspect="1" noChangeArrowheads="1"/>
          </p:cNvPicPr>
          <p:nvPr/>
        </p:nvPicPr>
        <p:blipFill>
          <a:blip r:embed="rId17" cstate="print"/>
          <a:srcRect t="74083"/>
          <a:stretch>
            <a:fillRect/>
          </a:stretch>
        </p:blipFill>
        <p:spPr bwMode="auto">
          <a:xfrm>
            <a:off x="2054225" y="6469063"/>
            <a:ext cx="1230313" cy="31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13"/>
          <p:cNvPicPr>
            <a:picLocks noChangeAspect="1" noChangeArrowheads="1"/>
          </p:cNvPicPr>
          <p:nvPr/>
        </p:nvPicPr>
        <p:blipFill>
          <a:blip r:embed="rId17" cstate="print"/>
          <a:srcRect t="52103" b="25917"/>
          <a:stretch>
            <a:fillRect/>
          </a:stretch>
        </p:blipFill>
        <p:spPr bwMode="auto">
          <a:xfrm>
            <a:off x="2054225" y="6173788"/>
            <a:ext cx="1230313" cy="26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13"/>
          <p:cNvPicPr>
            <a:picLocks noChangeAspect="1" noChangeArrowheads="1"/>
          </p:cNvPicPr>
          <p:nvPr/>
        </p:nvPicPr>
        <p:blipFill>
          <a:blip r:embed="rId18" cstate="print"/>
          <a:srcRect b="46172"/>
          <a:stretch>
            <a:fillRect/>
          </a:stretch>
        </p:blipFill>
        <p:spPr bwMode="auto">
          <a:xfrm>
            <a:off x="352425" y="5837238"/>
            <a:ext cx="1468438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2700"/>
            <a:ext cx="8229600" cy="61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itchFamily="34" charset="0"/>
          <a:ea typeface="ヒラギノ角ゴ Pro W3"/>
          <a:cs typeface="ヒラギノ角ゴ Pro W3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600">
          <a:solidFill>
            <a:srgbClr val="00387B"/>
          </a:solidFill>
          <a:latin typeface="+mn-lt"/>
          <a:ea typeface="+mn-ea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rgbClr val="00387B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27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rgbClr val="20425A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rgbClr val="20425A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rgbClr val="20425A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rgbClr val="20425A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rgbClr val="20425A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rgbClr val="20425A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hyperlink" Target="https://github.com/mi-erasmusmc/Hack-a-thon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hyperlink" Target="https://goo.gl/forms/uUqZ2Ecxq2ymPf2d2" TargetMode="External"/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hyperlink" Target="https://goo.gl/forms/uUqZ2Ecxq2ymPf2d2" TargetMode="External"/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Large-scale statistical computing Hack-a-thon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17-18th March Atlanta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025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Track </a:t>
            </a:r>
            <a:r>
              <a:rPr lang="en-US" dirty="0" smtClean="0"/>
              <a:t>1: </a:t>
            </a:r>
            <a:r>
              <a:rPr lang="en-US" dirty="0" smtClean="0"/>
              <a:t>Code base </a:t>
            </a:r>
            <a:r>
              <a:rPr lang="en-US" dirty="0" smtClean="0"/>
              <a:t>expansion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Jenna Reps, PhD</a:t>
            </a:r>
          </a:p>
          <a:p>
            <a:r>
              <a:rPr lang="en-US" dirty="0"/>
              <a:t>Janssen Research and Development </a:t>
            </a:r>
          </a:p>
        </p:txBody>
      </p:sp>
    </p:spTree>
    <p:extLst>
      <p:ext uri="{BB962C8B-B14F-4D97-AF65-F5344CB8AC3E}">
        <p14:creationId xmlns:p14="http://schemas.microsoft.com/office/powerpoint/2010/main" val="136954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63688" y="2492896"/>
            <a:ext cx="6696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Slides </a:t>
            </a:r>
            <a:r>
              <a:rPr lang="en-US" sz="2800" dirty="0" smtClean="0">
                <a:solidFill>
                  <a:srgbClr val="FF0000"/>
                </a:solidFill>
              </a:rPr>
              <a:t>Jenna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Track </a:t>
            </a:r>
            <a:r>
              <a:rPr lang="en-US" dirty="0" smtClean="0"/>
              <a:t>2: </a:t>
            </a:r>
            <a:r>
              <a:rPr lang="en-US" dirty="0"/>
              <a:t>Unit testing and 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 </a:t>
            </a:r>
            <a:r>
              <a:rPr lang="en-US" dirty="0" err="1" smtClean="0"/>
              <a:t>Suchard</a:t>
            </a:r>
            <a:r>
              <a:rPr lang="en-US" dirty="0" smtClean="0"/>
              <a:t>, </a:t>
            </a:r>
            <a:r>
              <a:rPr lang="en-US" dirty="0"/>
              <a:t>PhD</a:t>
            </a:r>
          </a:p>
          <a:p>
            <a:r>
              <a:rPr lang="en-US" dirty="0" smtClean="0"/>
              <a:t>UCLA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03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Track 3: Learning curves and search space reduction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Peter Rijnbeek, </a:t>
            </a:r>
            <a:r>
              <a:rPr lang="en-US" dirty="0"/>
              <a:t>PhD</a:t>
            </a:r>
          </a:p>
          <a:p>
            <a:r>
              <a:rPr lang="en-US" dirty="0" smtClean="0"/>
              <a:t>Erasmus MC, Rotterdam</a:t>
            </a:r>
          </a:p>
          <a:p>
            <a:r>
              <a:rPr lang="en-US" dirty="0" smtClean="0"/>
              <a:t>The  Netherlands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37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 smtClean="0"/>
              <a:t>What type of data do we actually need?</a:t>
            </a:r>
          </a:p>
          <a:p>
            <a:pPr lvl="1"/>
            <a:r>
              <a:rPr lang="en-US" dirty="0" smtClean="0"/>
              <a:t>Do we need all conditions, measurements, prescriptions etc. or can we take a sequential approach (start with conditions?)</a:t>
            </a:r>
          </a:p>
          <a:p>
            <a:pPr lvl="1"/>
            <a:r>
              <a:rPr lang="en-US" dirty="0" smtClean="0"/>
              <a:t>Can we grow the lookback period?</a:t>
            </a:r>
          </a:p>
          <a:p>
            <a:pPr marL="635000" lvl="1" indent="0">
              <a:buNone/>
            </a:pPr>
            <a:r>
              <a:rPr lang="en-US" dirty="0" smtClean="0"/>
              <a:t>Experiment: How different would our conclusions be in the POC if we would have only run this on conditions? How much speed would we have gained in the full pipeline?</a:t>
            </a:r>
          </a:p>
          <a:p>
            <a:pPr marL="635000" lvl="1" indent="0">
              <a:buNone/>
            </a:pPr>
            <a:endParaRPr lang="en-US" dirty="0" smtClean="0"/>
          </a:p>
          <a:p>
            <a:pPr marL="635000" lvl="1" indent="0">
              <a:buNone/>
            </a:pPr>
            <a:endParaRPr lang="en-US" dirty="0"/>
          </a:p>
          <a:p>
            <a:pPr marL="635000" lvl="1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14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899592" y="5661248"/>
            <a:ext cx="64807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7704" y="55172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 a study protocol to get more insight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 the code for the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68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partitioning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03200" indent="0">
              <a:buNone/>
            </a:pPr>
            <a:r>
              <a:rPr lang="en-US" dirty="0" smtClean="0"/>
              <a:t>How much data do we actually need for training and evaluating the models?</a:t>
            </a:r>
          </a:p>
          <a:p>
            <a:pPr lvl="1"/>
            <a:r>
              <a:rPr lang="en-US" dirty="0" smtClean="0"/>
              <a:t> Can we do incremental learning, i.e. start with a smaller set and only scale up if this shows increased performance?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Experiment: take different percentages of the data and compare the performance (learning curve)  -&gt; we need code for this to happen!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15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457200" y="5488344"/>
            <a:ext cx="108012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07704" y="5248320"/>
            <a:ext cx="5904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Develop a study protocol to increase our insight (on a </a:t>
            </a:r>
            <a:r>
              <a:rPr lang="en-US" smtClean="0"/>
              <a:t>large set of problems)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Implement learning curves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1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Learning Curves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134076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 What is the effect of the training set size on the performance of the models?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060848"/>
            <a:ext cx="4590933" cy="34864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14900" y="2060848"/>
            <a:ext cx="38164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To improve the fit we can: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 smtClean="0"/>
              <a:t>Increase </a:t>
            </a:r>
            <a:r>
              <a:rPr lang="en-US" dirty="0"/>
              <a:t>the number of training </a:t>
            </a:r>
            <a:r>
              <a:rPr lang="en-US" dirty="0" smtClean="0"/>
              <a:t>points </a:t>
            </a:r>
            <a:r>
              <a:rPr lang="en-US" i="1" dirty="0" smtClean="0"/>
              <a:t>N</a:t>
            </a:r>
            <a:r>
              <a:rPr lang="en-US" dirty="0"/>
              <a:t>. This might give us a training set with more coverage, and lead to greater </a:t>
            </a:r>
            <a:r>
              <a:rPr lang="en-US" dirty="0" smtClean="0"/>
              <a:t>accuracy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Increase the degree </a:t>
            </a:r>
            <a:r>
              <a:rPr lang="en-US" i="1" dirty="0"/>
              <a:t>d</a:t>
            </a:r>
            <a:r>
              <a:rPr lang="en-US" dirty="0"/>
              <a:t> of the polynomial. This might allow us to more closely fit the training data, and lead to a better </a:t>
            </a:r>
            <a:r>
              <a:rPr lang="en-US" dirty="0" smtClean="0"/>
              <a:t>result</a:t>
            </a:r>
          </a:p>
          <a:p>
            <a:pPr marL="342900" lvl="0" indent="-342900">
              <a:buFont typeface="+mj-lt"/>
              <a:buAutoNum type="arabicPeriod"/>
            </a:pPr>
            <a:endParaRPr lang="en-US" dirty="0"/>
          </a:p>
          <a:p>
            <a:pPr marL="342900" lvl="0" indent="-342900">
              <a:buFont typeface="+mj-lt"/>
              <a:buAutoNum type="arabicPeriod"/>
            </a:pPr>
            <a:r>
              <a:rPr lang="en-US" dirty="0"/>
              <a:t>Add more </a:t>
            </a:r>
            <a:r>
              <a:rPr lang="en-US" dirty="0" smtClean="0"/>
              <a:t>features/ complexity, e.g. 1/x</a:t>
            </a:r>
            <a:endParaRPr lang="en-US" dirty="0"/>
          </a:p>
        </p:txBody>
      </p:sp>
      <p:cxnSp>
        <p:nvCxnSpPr>
          <p:cNvPr id="7" name="Straight Connector 6"/>
          <p:cNvCxnSpPr>
            <a:stCxn id="4" idx="3"/>
          </p:cNvCxnSpPr>
          <p:nvPr/>
        </p:nvCxnSpPr>
        <p:spPr>
          <a:xfrm flipV="1">
            <a:off x="4842453" y="2708920"/>
            <a:ext cx="3844347" cy="1095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716016" y="2708920"/>
            <a:ext cx="3970784" cy="109515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39313" y="2524254"/>
            <a:ext cx="180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d=1-&gt; High </a:t>
            </a:r>
            <a:r>
              <a:rPr lang="en-US" dirty="0" smtClean="0"/>
              <a:t>bias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52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Learning Curves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792"/>
            <a:ext cx="9144000" cy="376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1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Learning Curves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96752"/>
            <a:ext cx="6556840" cy="5165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44208" y="1556792"/>
            <a:ext cx="2480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Now d=6 </a:t>
            </a:r>
            <a:r>
              <a:rPr lang="en-US" smtClean="0"/>
              <a:t>is performing much better than d =2?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4269" y="2563163"/>
            <a:ext cx="21561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Rule of thumb:</a:t>
            </a:r>
          </a:p>
          <a:p>
            <a:endParaRPr lang="en-US" dirty="0"/>
          </a:p>
          <a:p>
            <a:r>
              <a:rPr lang="en-US" dirty="0" smtClean="0"/>
              <a:t>The more data points the more complicated model can be used.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16216" y="4653136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Question: But how much is </a:t>
            </a:r>
            <a:r>
              <a:rPr lang="en-US" smtClean="0"/>
              <a:t>really needed?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932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6" y="1196752"/>
            <a:ext cx="9144000" cy="4978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03648" y="1556792"/>
            <a:ext cx="2448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Bias - &gt; </a:t>
            </a:r>
            <a:r>
              <a:rPr lang="en-US" smtClean="0"/>
              <a:t>adding data does not help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4048" y="1556792"/>
            <a:ext cx="4672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 Variance -&gt;</a:t>
            </a:r>
          </a:p>
          <a:p>
            <a:r>
              <a:rPr lang="en-US" dirty="0" smtClean="0"/>
              <a:t>Converge to intrinsic error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47664" y="5877272"/>
            <a:ext cx="6552728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0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Introduction Hack-a-thon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Track 1: </a:t>
            </a:r>
            <a:r>
              <a:rPr lang="en-US" dirty="0" smtClean="0"/>
              <a:t>Code base expansion</a:t>
            </a:r>
          </a:p>
          <a:p>
            <a:pPr marL="0" indent="0">
              <a:buNone/>
            </a:pPr>
            <a:r>
              <a:rPr lang="en-US" dirty="0" smtClean="0"/>
              <a:t>Track 2: </a:t>
            </a:r>
            <a:r>
              <a:rPr lang="en-US" dirty="0"/>
              <a:t>Unit testing and continuous </a:t>
            </a:r>
            <a:r>
              <a:rPr lang="en-US" dirty="0" smtClean="0"/>
              <a:t>integration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Track 3: Learning Curves, search space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2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Curves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7544" y="1412776"/>
            <a:ext cx="655272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Give insight in the bias and variance of the model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Is helpful to determine if getting more data is useful (costly data).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3140968"/>
            <a:ext cx="511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Progressive sampling: start with a very small batch of instances and progressively increase the training data size until a termination criteria is met.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7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543800" cy="838200"/>
          </a:xfrm>
        </p:spPr>
        <p:txBody>
          <a:bodyPr/>
          <a:lstStyle/>
          <a:p>
            <a:r>
              <a:rPr lang="en-US" dirty="0" smtClean="0"/>
              <a:t>Learning Curves in Big Data </a:t>
            </a:r>
            <a:r>
              <a:rPr lang="en-US" smtClean="0"/>
              <a:t>for predictive modelling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11560" y="1412776"/>
            <a:ext cx="640871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may have the </a:t>
            </a:r>
            <a:r>
              <a:rPr lang="en-US" dirty="0" err="1" smtClean="0"/>
              <a:t>luxory</a:t>
            </a:r>
            <a:r>
              <a:rPr lang="en-US" dirty="0" smtClean="0"/>
              <a:t> we have too much data which increases the computation time too much. Do we need more data? Do we need to make the models more complex to reduce the bias?</a:t>
            </a:r>
          </a:p>
          <a:p>
            <a:endParaRPr lang="en-US" dirty="0"/>
          </a:p>
          <a:p>
            <a:r>
              <a:rPr lang="en-US" dirty="0" smtClean="0"/>
              <a:t>A possible focus of a paper could be to define a strategy for this, e.g. by showing that if we have more than X persons more data will not help? This will depend on the prevalence of the outcome probably etc.</a:t>
            </a:r>
          </a:p>
          <a:p>
            <a:endParaRPr lang="en-US" dirty="0"/>
          </a:p>
          <a:p>
            <a:r>
              <a:rPr lang="en-US" dirty="0" smtClean="0"/>
              <a:t>We want to create learning curves for a set of benchmark problems. </a:t>
            </a:r>
          </a:p>
          <a:p>
            <a:endParaRPr lang="en-US" dirty="0"/>
          </a:p>
          <a:p>
            <a:r>
              <a:rPr lang="en-US" dirty="0" smtClean="0"/>
              <a:t>We want to do this for different type of models/algorithms using our current PLP Package</a:t>
            </a:r>
          </a:p>
          <a:p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6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in 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32856"/>
            <a:ext cx="6050262" cy="4246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1196752"/>
            <a:ext cx="7128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Simulation experiment with interaction between X1 + X2.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6453336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See Bob Horton : http://</a:t>
            </a:r>
            <a:r>
              <a:rPr lang="en-US" sz="1400" dirty="0" err="1"/>
              <a:t>blog.revolutionanalytics.com</a:t>
            </a:r>
            <a:r>
              <a:rPr lang="en-US" sz="1400" dirty="0"/>
              <a:t>/2016/03/learning-from-learning-</a:t>
            </a:r>
            <a:r>
              <a:rPr lang="en-US" sz="1400" dirty="0" err="1"/>
              <a:t>curves.html</a:t>
            </a:r>
            <a:endParaRPr lang="en-US" sz="1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83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12731"/>
            <a:ext cx="8229600" cy="4906962"/>
          </a:xfrm>
        </p:spPr>
        <p:txBody>
          <a:bodyPr/>
          <a:lstStyle/>
          <a:p>
            <a:pPr marL="203200" indent="0">
              <a:buNone/>
            </a:pPr>
            <a:r>
              <a:rPr lang="en-US" dirty="0" smtClean="0"/>
              <a:t>Which type of algorithms will be included and can these be further improved?</a:t>
            </a:r>
          </a:p>
          <a:p>
            <a:pPr lvl="1"/>
            <a:r>
              <a:rPr lang="en-US" dirty="0" smtClean="0"/>
              <a:t> We could start by taking the fasted approach (probably lasso) and only do the others if the performance is above a certain level. We could automate this.</a:t>
            </a:r>
          </a:p>
          <a:p>
            <a:pPr lvl="1"/>
            <a:r>
              <a:rPr lang="en-US" dirty="0" smtClean="0"/>
              <a:t>Can we transfer knowledge between prediction problems?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7010400" y="6492875"/>
            <a:ext cx="2133599" cy="365125"/>
          </a:xfrm>
          <a:prstGeom prst="rect">
            <a:avLst/>
          </a:prstGeom>
        </p:spPr>
        <p:txBody>
          <a:bodyPr/>
          <a:lstStyle/>
          <a:p>
            <a:pPr>
              <a:buSzPct val="25000"/>
            </a:pPr>
            <a:fld id="{00000000-1234-1234-1234-123412341234}" type="slidenum">
              <a:rPr lang="en-US" sz="1200" smtClean="0">
                <a:solidFill>
                  <a:srgbClr val="20425A"/>
                </a:solidFill>
                <a:latin typeface="Calibri"/>
                <a:ea typeface="Calibri"/>
                <a:cs typeface="Calibri"/>
                <a:sym typeface="Calibri"/>
              </a:rPr>
              <a:pPr>
                <a:buSzPct val="25000"/>
              </a:pPr>
              <a:t>23</a:t>
            </a:fld>
            <a:endParaRPr lang="en-US" sz="1200" dirty="0">
              <a:solidFill>
                <a:srgbClr val="20425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035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have created a </a:t>
            </a:r>
            <a:r>
              <a:rPr lang="en-US" sz="2400" dirty="0" err="1" smtClean="0"/>
              <a:t>github</a:t>
            </a:r>
            <a:r>
              <a:rPr lang="en-US" sz="2400" dirty="0" smtClean="0"/>
              <a:t> with some useful scripts you can clone:</a:t>
            </a:r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</a:t>
            </a:r>
            <a:r>
              <a:rPr lang="en-US" sz="2400" dirty="0" smtClean="0">
                <a:hlinkClick r:id="rId2"/>
              </a:rPr>
              <a:t>github.com/mi-erasmusmc/Hack-a-thon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We have access to the SYNPUF dataset (1000k and 1pct) to use for testing etc. (see </a:t>
            </a:r>
            <a:r>
              <a:rPr lang="en-US" sz="2400" dirty="0" err="1" smtClean="0"/>
              <a:t>github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r>
              <a:rPr lang="en-US" sz="2400" dirty="0" smtClean="0"/>
              <a:t>We can run on real databases in a second phase</a:t>
            </a:r>
          </a:p>
        </p:txBody>
      </p:sp>
    </p:spTree>
    <p:extLst>
      <p:ext uri="{BB962C8B-B14F-4D97-AF65-F5344CB8AC3E}">
        <p14:creationId xmlns:p14="http://schemas.microsoft.com/office/powerpoint/2010/main" val="1536105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9040"/>
            <a:ext cx="5186088" cy="22620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57351"/>
            <a:ext cx="6706013" cy="229022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27584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Hack-a-thon team</a:t>
            </a:r>
            <a:br>
              <a:rPr lang="en-US" smtClean="0"/>
            </a:br>
            <a:r>
              <a:rPr lang="en-US" u="sng" smtClean="0">
                <a:hlinkClick r:id="rId4"/>
              </a:rPr>
              <a:t> </a:t>
            </a:r>
            <a:r>
              <a:rPr lang="en-US" sz="2400" u="sng" smtClean="0">
                <a:hlinkClick r:id="rId4"/>
              </a:rPr>
              <a:t>https://</a:t>
            </a:r>
            <a:r>
              <a:rPr lang="en-US" sz="2400" u="sng" dirty="0" smtClean="0">
                <a:hlinkClick r:id="rId4"/>
              </a:rPr>
              <a:t>goo.gl/forms/uUqZ2Ecxq2ymPf2d2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737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258" y="3368868"/>
            <a:ext cx="7277206" cy="285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124932"/>
            <a:ext cx="5052131" cy="224826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27584" y="152400"/>
            <a:ext cx="75438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rgbClr val="20425A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The Hack-a-thon team</a:t>
            </a:r>
            <a:br>
              <a:rPr lang="en-US" smtClean="0"/>
            </a:br>
            <a:r>
              <a:rPr lang="en-US" u="sng" smtClean="0">
                <a:hlinkClick r:id="rId4"/>
              </a:rPr>
              <a:t> </a:t>
            </a:r>
            <a:r>
              <a:rPr lang="en-US" sz="2400" u="sng" smtClean="0">
                <a:hlinkClick r:id="rId4"/>
              </a:rPr>
              <a:t>https://</a:t>
            </a:r>
            <a:r>
              <a:rPr lang="en-US" sz="2400" u="sng" dirty="0" smtClean="0">
                <a:hlinkClick r:id="rId4"/>
              </a:rPr>
              <a:t>goo.gl/forms/uUqZ2Ecxq2ymPf2d2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3472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Dinner option</a:t>
            </a:r>
            <a:r>
              <a:rPr lang="is-IS" dirty="0" smtClean="0"/>
              <a:t>…?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desk_figure_workaholic_400_clr_13783_rNcnO1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107" y="1290275"/>
            <a:ext cx="6787092" cy="5090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76600"/>
            <a:ext cx="2320289" cy="117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Peter R. Rijnbeek, PhD</a:t>
            </a:r>
          </a:p>
          <a:p>
            <a:r>
              <a:rPr lang="en-US" dirty="0" smtClean="0"/>
              <a:t>Erasmus MC Rotterdam</a:t>
            </a:r>
          </a:p>
          <a:p>
            <a:r>
              <a:rPr lang="en-US" dirty="0" smtClean="0"/>
              <a:t>The Netherlands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23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done in </a:t>
            </a:r>
            <a:r>
              <a:rPr lang="en-US" smtClean="0"/>
              <a:t>2016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68" y="1257672"/>
            <a:ext cx="8801100" cy="2819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5" y="4424943"/>
            <a:ext cx="78012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dirty="0"/>
              <a:t>Among </a:t>
            </a:r>
            <a:r>
              <a:rPr lang="en-US" altLang="en-US" dirty="0" smtClean="0"/>
              <a:t>patients </a:t>
            </a:r>
            <a:r>
              <a:rPr lang="en-US" altLang="en-US" b="1" u="sng" dirty="0" smtClean="0"/>
              <a:t>in 4 different databases</a:t>
            </a:r>
            <a:r>
              <a:rPr lang="en-US" altLang="en-US" dirty="0" smtClean="0"/>
              <a:t>, </a:t>
            </a:r>
            <a:r>
              <a:rPr lang="en-US" altLang="en-US" dirty="0"/>
              <a:t>we aim to </a:t>
            </a:r>
            <a:r>
              <a:rPr lang="en-US" altLang="en-US" dirty="0" smtClean="0"/>
              <a:t>develop prediction models to predict </a:t>
            </a:r>
            <a:r>
              <a:rPr lang="en-US" altLang="en-US" dirty="0"/>
              <a:t>which patients at a defined moment in time </a:t>
            </a:r>
            <a:r>
              <a:rPr lang="en-US" altLang="en-US" dirty="0" smtClean="0"/>
              <a:t>(</a:t>
            </a:r>
            <a:r>
              <a:rPr lang="en-US" altLang="en-US" b="1" u="sng" dirty="0" smtClean="0"/>
              <a:t>First Pharmaceutically Treated Depression Event</a:t>
            </a:r>
            <a:r>
              <a:rPr lang="en-US" altLang="en-US" dirty="0" smtClean="0"/>
              <a:t>) </a:t>
            </a:r>
            <a:r>
              <a:rPr lang="en-US" altLang="en-US" dirty="0"/>
              <a:t>will </a:t>
            </a:r>
            <a:r>
              <a:rPr lang="en-US" altLang="en-US" dirty="0" smtClean="0"/>
              <a:t>experience one out  of </a:t>
            </a:r>
            <a:r>
              <a:rPr lang="en-US" altLang="en-US" b="1" u="sng" dirty="0" smtClean="0"/>
              <a:t>22 different outcomes </a:t>
            </a:r>
            <a:r>
              <a:rPr lang="en-US" altLang="en-US" dirty="0" smtClean="0"/>
              <a:t>during </a:t>
            </a:r>
            <a:r>
              <a:rPr lang="en-US" altLang="en-US" dirty="0"/>
              <a:t>a </a:t>
            </a:r>
            <a:r>
              <a:rPr lang="en-US" altLang="en-US" dirty="0" smtClean="0"/>
              <a:t>time-at-risk (</a:t>
            </a:r>
            <a:r>
              <a:rPr lang="en-US" altLang="en-US" b="1" u="sng" dirty="0" smtClean="0"/>
              <a:t>1 year</a:t>
            </a:r>
            <a:r>
              <a:rPr lang="en-US" altLang="en-US" dirty="0" smtClean="0"/>
              <a:t>). </a:t>
            </a:r>
            <a:r>
              <a:rPr lang="en-US" altLang="en-US" dirty="0"/>
              <a:t>Prediction is done using </a:t>
            </a:r>
            <a:r>
              <a:rPr lang="en-US" altLang="en-US" b="1" u="sng" dirty="0" smtClean="0"/>
              <a:t>all demographics, conditions, and drug use </a:t>
            </a:r>
            <a:r>
              <a:rPr lang="en-US" altLang="en-US" dirty="0" smtClean="0"/>
              <a:t>data prior </a:t>
            </a:r>
            <a:r>
              <a:rPr lang="en-US" altLang="en-US" dirty="0"/>
              <a:t>to that moment in time.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48064" y="1257672"/>
            <a:ext cx="17281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1 Year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00192" y="2708920"/>
            <a:ext cx="158417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mtClean="0"/>
              <a:t>Outcome 1/22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99592" y="1257672"/>
            <a:ext cx="27363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Full Patient History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7784" y="3892406"/>
            <a:ext cx="5040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First </a:t>
            </a:r>
            <a:r>
              <a:rPr lang="en-US" altLang="en-US" dirty="0" smtClean="0"/>
              <a:t>Pharmaceutically T</a:t>
            </a:r>
            <a:r>
              <a:rPr lang="en-US" dirty="0" smtClean="0"/>
              <a:t>reated Depression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67544" y="6021288"/>
            <a:ext cx="2448272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347864" y="5949280"/>
            <a:ext cx="570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pipeline in R on top of the OMOP-CDM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6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" y="980728"/>
            <a:ext cx="7884732" cy="5001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591" y="149244"/>
            <a:ext cx="6705600" cy="609600"/>
          </a:xfrm>
        </p:spPr>
        <p:txBody>
          <a:bodyPr/>
          <a:lstStyle/>
          <a:p>
            <a:r>
              <a:rPr lang="en-US" dirty="0" smtClean="0"/>
              <a:t>Model Discrimination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49560" y="1609636"/>
            <a:ext cx="6005264" cy="441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20950" y="1628684"/>
            <a:ext cx="1499253" cy="4395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13392" y="1997167"/>
            <a:ext cx="26639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Random Forest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393" y="2312618"/>
            <a:ext cx="339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Regularized </a:t>
            </a:r>
            <a:r>
              <a:rPr lang="en-US" dirty="0" smtClean="0"/>
              <a:t>Regression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13392" y="1627045"/>
            <a:ext cx="3392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Gradient Boosting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49560" y="2711720"/>
            <a:ext cx="7848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22352" y="3778927"/>
            <a:ext cx="7848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37685" y="4852030"/>
            <a:ext cx="7848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271331" y="1609636"/>
            <a:ext cx="7848872" cy="4414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1331" y="1996377"/>
            <a:ext cx="782710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3393" y="2364554"/>
            <a:ext cx="7827101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420831" y="1627045"/>
            <a:ext cx="512203" cy="180020"/>
          </a:xfrm>
          <a:prstGeom prst="rect">
            <a:avLst/>
          </a:prstGeom>
          <a:solidFill>
            <a:srgbClr val="2E5F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1.00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8420832" y="1822991"/>
            <a:ext cx="512202" cy="180020"/>
          </a:xfrm>
          <a:prstGeom prst="rect">
            <a:avLst/>
          </a:prstGeom>
          <a:solidFill>
            <a:srgbClr val="50AF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0.90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8420832" y="2018937"/>
            <a:ext cx="512202" cy="180020"/>
          </a:xfrm>
          <a:prstGeom prst="rect">
            <a:avLst/>
          </a:prstGeom>
          <a:solidFill>
            <a:srgbClr val="A5D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0.80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8420832" y="2214883"/>
            <a:ext cx="512202" cy="180020"/>
          </a:xfrm>
          <a:prstGeom prst="rect">
            <a:avLst/>
          </a:prstGeom>
          <a:solidFill>
            <a:srgbClr val="FBE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0.70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8420832" y="2410827"/>
            <a:ext cx="512202" cy="180020"/>
          </a:xfrm>
          <a:prstGeom prst="rect">
            <a:avLst/>
          </a:prstGeom>
          <a:solidFill>
            <a:srgbClr val="FF9F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0.60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8420832" y="2595039"/>
            <a:ext cx="512202" cy="180020"/>
          </a:xfrm>
          <a:prstGeom prst="rect">
            <a:avLst/>
          </a:prstGeom>
          <a:solidFill>
            <a:srgbClr val="D91E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0.50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8214830" y="1271560"/>
            <a:ext cx="6918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120202" y="1559592"/>
            <a:ext cx="289743" cy="446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610302" y="1750935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CCAE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10303" y="291209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MDCD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02762" y="400381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MDCR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7525941" y="5254351"/>
            <a:ext cx="1410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OPTUM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086557" y="1240304"/>
            <a:ext cx="105744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AUC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23897" y="6074416"/>
            <a:ext cx="1600131" cy="237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362055" y="1251931"/>
            <a:ext cx="1600131" cy="237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0" y="874534"/>
            <a:ext cx="8066747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Outcomes</a:t>
            </a:r>
            <a:endParaRPr lang="en-US" dirty="0"/>
          </a:p>
          <a:p>
            <a:pPr algn="ctr"/>
            <a:endParaRPr lang="en-US" dirty="0" smtClean="0"/>
          </a:p>
        </p:txBody>
      </p:sp>
      <p:sp>
        <p:nvSpPr>
          <p:cNvPr id="55" name="Rectangle 54"/>
          <p:cNvSpPr/>
          <p:nvPr/>
        </p:nvSpPr>
        <p:spPr>
          <a:xfrm>
            <a:off x="33536" y="1559592"/>
            <a:ext cx="204149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67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114300" y="963198"/>
            <a:ext cx="8005902" cy="63013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rgbClr val="0D1F74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0" y="773305"/>
            <a:ext cx="9144000" cy="55388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rgbClr val="0D1F74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910" y="113661"/>
            <a:ext cx="6705600" cy="609600"/>
          </a:xfrm>
        </p:spPr>
        <p:txBody>
          <a:bodyPr/>
          <a:lstStyle/>
          <a:p>
            <a:r>
              <a:rPr lang="en-US" dirty="0" smtClean="0"/>
              <a:t>Model Discrimination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71331" y="3813833"/>
            <a:ext cx="78488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60" y="980728"/>
            <a:ext cx="7884732" cy="500191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71331" y="1609636"/>
            <a:ext cx="7848872" cy="4414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420831" y="1627045"/>
            <a:ext cx="512203" cy="180020"/>
          </a:xfrm>
          <a:prstGeom prst="rect">
            <a:avLst/>
          </a:prstGeom>
          <a:solidFill>
            <a:srgbClr val="2E5F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/>
              <a:t>1.00</a:t>
            </a:r>
            <a:endParaRPr lang="en-US" sz="1200" dirty="0"/>
          </a:p>
        </p:txBody>
      </p:sp>
      <p:sp>
        <p:nvSpPr>
          <p:cNvPr id="37" name="Rectangle 36"/>
          <p:cNvSpPr/>
          <p:nvPr/>
        </p:nvSpPr>
        <p:spPr>
          <a:xfrm>
            <a:off x="8420832" y="1822991"/>
            <a:ext cx="512202" cy="180020"/>
          </a:xfrm>
          <a:prstGeom prst="rect">
            <a:avLst/>
          </a:prstGeom>
          <a:solidFill>
            <a:srgbClr val="50AF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0.90</a:t>
            </a:r>
            <a:endParaRPr lang="en-US" sz="1200" dirty="0"/>
          </a:p>
        </p:txBody>
      </p:sp>
      <p:sp>
        <p:nvSpPr>
          <p:cNvPr id="38" name="Rectangle 37"/>
          <p:cNvSpPr/>
          <p:nvPr/>
        </p:nvSpPr>
        <p:spPr>
          <a:xfrm>
            <a:off x="8420832" y="2018937"/>
            <a:ext cx="512202" cy="180020"/>
          </a:xfrm>
          <a:prstGeom prst="rect">
            <a:avLst/>
          </a:prstGeom>
          <a:solidFill>
            <a:srgbClr val="A5D2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0.80</a:t>
            </a:r>
            <a:endParaRPr lang="en-US" sz="1200" dirty="0"/>
          </a:p>
        </p:txBody>
      </p:sp>
      <p:sp>
        <p:nvSpPr>
          <p:cNvPr id="39" name="Rectangle 38"/>
          <p:cNvSpPr/>
          <p:nvPr/>
        </p:nvSpPr>
        <p:spPr>
          <a:xfrm>
            <a:off x="8420832" y="2214883"/>
            <a:ext cx="512202" cy="180020"/>
          </a:xfrm>
          <a:prstGeom prst="rect">
            <a:avLst/>
          </a:prstGeom>
          <a:solidFill>
            <a:srgbClr val="FBEA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0.70</a:t>
            </a:r>
            <a:endParaRPr lang="en-US" sz="1200" dirty="0"/>
          </a:p>
        </p:txBody>
      </p:sp>
      <p:sp>
        <p:nvSpPr>
          <p:cNvPr id="40" name="Rectangle 39"/>
          <p:cNvSpPr/>
          <p:nvPr/>
        </p:nvSpPr>
        <p:spPr>
          <a:xfrm>
            <a:off x="8420832" y="2410827"/>
            <a:ext cx="512202" cy="180020"/>
          </a:xfrm>
          <a:prstGeom prst="rect">
            <a:avLst/>
          </a:prstGeom>
          <a:solidFill>
            <a:srgbClr val="FF9F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0.60</a:t>
            </a:r>
            <a:endParaRPr lang="en-US" sz="1200" dirty="0"/>
          </a:p>
        </p:txBody>
      </p:sp>
      <p:sp>
        <p:nvSpPr>
          <p:cNvPr id="41" name="Rectangle 40"/>
          <p:cNvSpPr/>
          <p:nvPr/>
        </p:nvSpPr>
        <p:spPr>
          <a:xfrm>
            <a:off x="8420832" y="2595039"/>
            <a:ext cx="512202" cy="180020"/>
          </a:xfrm>
          <a:prstGeom prst="rect">
            <a:avLst/>
          </a:prstGeom>
          <a:solidFill>
            <a:srgbClr val="D91E1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0.50</a:t>
            </a:r>
            <a:endParaRPr lang="en-US" sz="1200" dirty="0"/>
          </a:p>
        </p:txBody>
      </p:sp>
      <p:sp>
        <p:nvSpPr>
          <p:cNvPr id="42" name="Rectangle 41"/>
          <p:cNvSpPr/>
          <p:nvPr/>
        </p:nvSpPr>
        <p:spPr>
          <a:xfrm>
            <a:off x="8214830" y="1271560"/>
            <a:ext cx="691832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120202" y="1559592"/>
            <a:ext cx="289743" cy="44647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 rot="16200000">
            <a:off x="7610302" y="1750935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CCAE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 rot="16200000">
            <a:off x="7610303" y="2912091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MDCD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rot="16200000">
            <a:off x="7602762" y="4003812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MDCR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7537372" y="5149525"/>
            <a:ext cx="1388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>
                <a:solidFill>
                  <a:srgbClr val="FF0000"/>
                </a:solidFill>
              </a:rPr>
              <a:t>OPTUM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52953" y="1240304"/>
            <a:ext cx="667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AUC</a:t>
            </a:r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223897" y="6074416"/>
            <a:ext cx="1600131" cy="237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3362055" y="1251931"/>
            <a:ext cx="1600131" cy="237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3536" y="1559592"/>
            <a:ext cx="204149" cy="4680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31091" y="908720"/>
            <a:ext cx="57259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AMI</a:t>
            </a:r>
          </a:p>
          <a:p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317292" y="946998"/>
            <a:ext cx="167545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Hypothyroidism</a:t>
            </a:r>
          </a:p>
          <a:p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 rot="16200000">
            <a:off x="-1414316" y="3602004"/>
            <a:ext cx="4464780" cy="3600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098972" y="939001"/>
            <a:ext cx="77784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Stroke</a:t>
            </a:r>
          </a:p>
          <a:p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235833" y="934149"/>
            <a:ext cx="99899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Diarrhea</a:t>
            </a:r>
          </a:p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948769" y="953349"/>
            <a:ext cx="881973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Nausea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0" y="783261"/>
            <a:ext cx="9020646" cy="5471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1" u="none" strike="noStrike" cap="none" normalizeH="0" baseline="0">
              <a:ln>
                <a:noFill/>
              </a:ln>
              <a:solidFill>
                <a:srgbClr val="0D1F74"/>
              </a:solidFill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>
          <a:xfrm rot="16200000">
            <a:off x="452325" y="3602005"/>
            <a:ext cx="4464780" cy="360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64207" y="3842681"/>
            <a:ext cx="3267291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Some outcomes we can predict very well  some we cannot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 rot="16200000">
            <a:off x="2303608" y="3602004"/>
            <a:ext cx="4464780" cy="3600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16200000">
            <a:off x="3057589" y="3602005"/>
            <a:ext cx="4464780" cy="3600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 rot="16200000">
            <a:off x="4199829" y="3602004"/>
            <a:ext cx="4464780" cy="36004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714341" y="2438686"/>
            <a:ext cx="3267291" cy="1080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here are no major differences among the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16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0" grpId="0" animBg="1"/>
      <p:bldP spid="65" grpId="0" animBg="1"/>
      <p:bldP spid="56" grpId="0" animBg="1"/>
      <p:bldP spid="62" grpId="0" animBg="1"/>
      <p:bldP spid="57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74" y="1950725"/>
            <a:ext cx="8600709" cy="15494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29" y="2602516"/>
            <a:ext cx="8600709" cy="15494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1683" y="142072"/>
            <a:ext cx="7543800" cy="838199"/>
          </a:xfrm>
        </p:spPr>
        <p:txBody>
          <a:bodyPr/>
          <a:lstStyle/>
          <a:p>
            <a:r>
              <a:rPr lang="en-US" dirty="0" smtClean="0"/>
              <a:t>What do we want to do in 2017?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/>
          <a:lstStyle/>
          <a:p>
            <a:fld id="{34319EA1-DDD0-C145-BAEC-3CA57DF97444}" type="slidenum">
              <a:rPr lang="en-US" altLang="en-US" smtClean="0"/>
              <a:pPr/>
              <a:t>7</a:t>
            </a:fld>
            <a:endParaRPr lang="en-US" alt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5" y="3480153"/>
            <a:ext cx="8600709" cy="1549400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883783" y="1180645"/>
            <a:ext cx="8072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Scale up: more cohorts of interest, more outcomes, (on more databases)</a:t>
            </a:r>
          </a:p>
          <a:p>
            <a:r>
              <a:rPr lang="en-US" dirty="0" smtClean="0"/>
              <a:t>Extend: feature engineering, addition of models etc</a:t>
            </a:r>
            <a:r>
              <a:rPr lang="en-US" dirty="0"/>
              <a:t>.</a:t>
            </a:r>
            <a:endParaRPr lang="en-US" sz="1800" dirty="0"/>
          </a:p>
        </p:txBody>
      </p:sp>
      <p:sp>
        <p:nvSpPr>
          <p:cNvPr id="14" name="TextBox 13"/>
          <p:cNvSpPr txBox="1"/>
          <p:nvPr/>
        </p:nvSpPr>
        <p:spPr>
          <a:xfrm>
            <a:off x="504774" y="5186765"/>
            <a:ext cx="71172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Do we need to spend much effort in less promising prediction problems?</a:t>
            </a:r>
            <a:endParaRPr lang="en-US" sz="1600" dirty="0"/>
          </a:p>
        </p:txBody>
      </p:sp>
      <p:sp>
        <p:nvSpPr>
          <p:cNvPr id="4" name="Right Arrow 3"/>
          <p:cNvSpPr/>
          <p:nvPr/>
        </p:nvSpPr>
        <p:spPr>
          <a:xfrm>
            <a:off x="625579" y="5843238"/>
            <a:ext cx="936104" cy="2799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63688" y="5775014"/>
            <a:ext cx="511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Cherry pick the prediction problems </a:t>
            </a:r>
            <a:r>
              <a:rPr lang="en-US" smtClean="0"/>
              <a:t>of interest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 Hack-a-thon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 hands-on experience to our users</a:t>
            </a:r>
          </a:p>
          <a:p>
            <a:r>
              <a:rPr lang="en-US" dirty="0" smtClean="0"/>
              <a:t>Improve the code base (unit testing, code optimization etc.)</a:t>
            </a:r>
          </a:p>
          <a:p>
            <a:r>
              <a:rPr lang="en-US" dirty="0" smtClean="0"/>
              <a:t>Extend the pipeline with advanced feature engineering and other algorithms</a:t>
            </a:r>
          </a:p>
          <a:p>
            <a:r>
              <a:rPr lang="en-US" dirty="0" smtClean="0"/>
              <a:t>Study how to reduce the search space without </a:t>
            </a:r>
            <a:r>
              <a:rPr lang="en-US" dirty="0" smtClean="0"/>
              <a:t>loosing predictive </a:t>
            </a:r>
            <a:r>
              <a:rPr lang="en-US" dirty="0" smtClean="0"/>
              <a:t>power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0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Introduction Hack-a-thon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Track 1: </a:t>
            </a:r>
            <a:r>
              <a:rPr lang="en-US" dirty="0" smtClean="0">
                <a:solidFill>
                  <a:srgbClr val="FF0000"/>
                </a:solidFill>
              </a:rPr>
              <a:t>Code base expansion</a:t>
            </a:r>
          </a:p>
          <a:p>
            <a:pPr marL="0" indent="0">
              <a:buNone/>
            </a:pPr>
            <a:r>
              <a:rPr lang="en-US" dirty="0" smtClean="0"/>
              <a:t>Track 2: </a:t>
            </a:r>
            <a:r>
              <a:rPr lang="en-US" dirty="0"/>
              <a:t>Unit testing and continuous </a:t>
            </a:r>
            <a:r>
              <a:rPr lang="en-US" dirty="0" smtClean="0"/>
              <a:t>integration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Track 3: Learning Curves, search space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7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hdsi">
  <a:themeElements>
    <a:clrScheme name="Janssen Cool Palette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09357A"/>
      </a:accent1>
      <a:accent2>
        <a:srgbClr val="2A8EBF"/>
      </a:accent2>
      <a:accent3>
        <a:srgbClr val="94C6DF"/>
      </a:accent3>
      <a:accent4>
        <a:srgbClr val="237D26"/>
      </a:accent4>
      <a:accent5>
        <a:srgbClr val="7FC31C"/>
      </a:accent5>
      <a:accent6>
        <a:srgbClr val="BFE18D"/>
      </a:accent6>
      <a:hlink>
        <a:srgbClr val="2A8EBF"/>
      </a:hlink>
      <a:folHlink>
        <a:srgbClr val="94C6DF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Blank Presentation 1">
        <a:dk1>
          <a:srgbClr val="505050"/>
        </a:dk1>
        <a:lt1>
          <a:srgbClr val="FFFFFF"/>
        </a:lt1>
        <a:dk2>
          <a:srgbClr val="BFE18D"/>
        </a:dk2>
        <a:lt2>
          <a:srgbClr val="7FC31C"/>
        </a:lt2>
        <a:accent1>
          <a:srgbClr val="09357A"/>
        </a:accent1>
        <a:accent2>
          <a:srgbClr val="2A8EBF"/>
        </a:accent2>
        <a:accent3>
          <a:srgbClr val="FFFFFF"/>
        </a:accent3>
        <a:accent4>
          <a:srgbClr val="434343"/>
        </a:accent4>
        <a:accent5>
          <a:srgbClr val="AAAEBE"/>
        </a:accent5>
        <a:accent6>
          <a:srgbClr val="2580AD"/>
        </a:accent6>
        <a:hlink>
          <a:srgbClr val="93C5DF"/>
        </a:hlink>
        <a:folHlink>
          <a:srgbClr val="237D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anssen House 4:3 Warm PaletteRev">
  <a:themeElements>
    <a:clrScheme name="Janssen Warm Palette">
      <a:dk1>
        <a:srgbClr val="505050"/>
      </a:dk1>
      <a:lt1>
        <a:srgbClr val="FFFFFF"/>
      </a:lt1>
      <a:dk2>
        <a:srgbClr val="505050"/>
      </a:dk2>
      <a:lt2>
        <a:srgbClr val="FFFFFF"/>
      </a:lt2>
      <a:accent1>
        <a:srgbClr val="A82800"/>
      </a:accent1>
      <a:accent2>
        <a:srgbClr val="E65200"/>
      </a:accent2>
      <a:accent3>
        <a:srgbClr val="F2A77D"/>
      </a:accent3>
      <a:accent4>
        <a:srgbClr val="E6961C"/>
      </a:accent4>
      <a:accent5>
        <a:srgbClr val="FFCC00"/>
      </a:accent5>
      <a:accent6>
        <a:srgbClr val="FDE763"/>
      </a:accent6>
      <a:hlink>
        <a:srgbClr val="E65200"/>
      </a:hlink>
      <a:folHlink>
        <a:srgbClr val="F2A77D"/>
      </a:folHlink>
    </a:clrScheme>
    <a:fontScheme name="Blank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Blank Presentation 1">
        <a:dk1>
          <a:srgbClr val="505050"/>
        </a:dk1>
        <a:lt1>
          <a:srgbClr val="FFFFFF"/>
        </a:lt1>
        <a:dk2>
          <a:srgbClr val="BFE18D"/>
        </a:dk2>
        <a:lt2>
          <a:srgbClr val="7FC31C"/>
        </a:lt2>
        <a:accent1>
          <a:srgbClr val="09357A"/>
        </a:accent1>
        <a:accent2>
          <a:srgbClr val="2A8EBF"/>
        </a:accent2>
        <a:accent3>
          <a:srgbClr val="FFFFFF"/>
        </a:accent3>
        <a:accent4>
          <a:srgbClr val="434343"/>
        </a:accent4>
        <a:accent5>
          <a:srgbClr val="AAAEBE"/>
        </a:accent5>
        <a:accent6>
          <a:srgbClr val="2580AD"/>
        </a:accent6>
        <a:hlink>
          <a:srgbClr val="93C5DF"/>
        </a:hlink>
        <a:folHlink>
          <a:srgbClr val="237D2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Pfizer Janssen 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Pfizer Janssen Powerpoint Template">
      <a:majorFont>
        <a:latin typeface=""/>
        <a:ea typeface="ヒラギノ角ゴ Pro W3"/>
        <a:cs typeface="ヒラギノ角ゴ Pro W3"/>
      </a:majorFont>
      <a:minorFont>
        <a:latin typeface="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AIP 20100310">
  <a:themeElements>
    <a:clrScheme name="AIP 201003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P 201003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P 201003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Pfizer Janssen Powerpoint Template">
  <a:themeElements>
    <a:clrScheme name="1_Pfizer Janssen Powerpoint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Pfizer Janssen Powerpoint Template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fizer Janssen Powerpoint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Pfizer Janssen Powerpoint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Pfizer Janssen Powerpoint Template">
      <a:majorFont>
        <a:latin typeface=""/>
        <a:ea typeface="ヒラギノ角ゴ Pro W3"/>
        <a:cs typeface="ヒラギノ角ゴ Pro W3"/>
      </a:majorFont>
      <a:minorFont>
        <a:latin typeface="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AIP 20100310">
  <a:themeElements>
    <a:clrScheme name="AIP 20100310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AIP 20100310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IP 201003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IP 20100310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IP 20100310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Pfizer Janssen Powerpoint Template">
  <a:themeElements>
    <a:clrScheme name="1_Pfizer Janssen Powerpoint Template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Pfizer Janssen Powerpoint Template">
      <a:majorFont>
        <a:latin typeface="Arial"/>
        <a:ea typeface="ヒラギノ角ゴ Pro W3"/>
        <a:cs typeface="ヒラギノ角ゴ Pro W3"/>
      </a:majorFont>
      <a:minorFont>
        <a:latin typeface="Arial"/>
        <a:ea typeface="ヒラギノ角ゴ Pro W3"/>
        <a:cs typeface="ヒラギノ角ゴ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fizer Janssen Powerpoint Template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CmForTm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B8747D09C367478508249C5D288669" ma:contentTypeVersion="" ma:contentTypeDescription="Create a new document." ma:contentTypeScope="" ma:versionID="7316a7bea98dc08afded55a23d486741">
  <xsd:schema xmlns:xsd="http://www.w3.org/2001/XMLSchema" xmlns:xs="http://www.w3.org/2001/XMLSchema" xmlns:p="http://schemas.microsoft.com/office/2006/metadata/properties" xmlns:ns2="6b94e106-7f71-455b-9a55-6ab2be11e86d" targetNamespace="http://schemas.microsoft.com/office/2006/metadata/properties" ma:root="true" ma:fieldsID="8bb61b938f11b5c7b41415110c3ae025" ns2:_="">
    <xsd:import namespace="6b94e106-7f71-455b-9a55-6ab2be11e86d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94e106-7f71-455b-9a55-6ab2be11e8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8EB850D-7DD2-4123-9605-AA94C8A4E94F}">
  <ds:schemaRefs>
    <ds:schemaRef ds:uri="http://schemas.openxmlformats.org/package/2006/metadata/core-propertie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6b94e106-7f71-455b-9a55-6ab2be11e86d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9ACA20D-937D-41B7-BDB5-E440D8D2F3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94e106-7f71-455b-9a55-6ab2be11e8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FEBDF8-0843-480B-9B8B-0380EA74701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ohdsi</Template>
  <TotalTime>10511</TotalTime>
  <Words>1215</Words>
  <Application>Microsoft Macintosh PowerPoint</Application>
  <PresentationFormat>On-screen Show (4:3)</PresentationFormat>
  <Paragraphs>183</Paragraphs>
  <Slides>27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2" baseType="lpstr">
      <vt:lpstr>Calibri</vt:lpstr>
      <vt:lpstr>ＭＳ Ｐゴシック</vt:lpstr>
      <vt:lpstr>Symbol</vt:lpstr>
      <vt:lpstr>Verdana</vt:lpstr>
      <vt:lpstr>ヒラギノ角ゴ Pro W3</vt:lpstr>
      <vt:lpstr>Arial</vt:lpstr>
      <vt:lpstr>ohdsi</vt:lpstr>
      <vt:lpstr>Janssen House 4:3 Warm PaletteRev</vt:lpstr>
      <vt:lpstr>2_Pfizer Janssen Powerpoint Template</vt:lpstr>
      <vt:lpstr>AIP 20100310</vt:lpstr>
      <vt:lpstr>1_Pfizer Janssen Powerpoint Template</vt:lpstr>
      <vt:lpstr>3_Pfizer Janssen Powerpoint Template</vt:lpstr>
      <vt:lpstr>1_AIP 20100310</vt:lpstr>
      <vt:lpstr>4_Pfizer Janssen Powerpoint Template</vt:lpstr>
      <vt:lpstr>CmForTmu</vt:lpstr>
      <vt:lpstr>Large-scale statistical computing Hack-a-thon</vt:lpstr>
      <vt:lpstr>Agenda</vt:lpstr>
      <vt:lpstr>Introduction</vt:lpstr>
      <vt:lpstr>Work done in 2016 </vt:lpstr>
      <vt:lpstr>Model Discrimination</vt:lpstr>
      <vt:lpstr>Model Discrimination</vt:lpstr>
      <vt:lpstr>What do we want to do in 2017?</vt:lpstr>
      <vt:lpstr>Goals of the Hack-a-thon</vt:lpstr>
      <vt:lpstr>Agenda</vt:lpstr>
      <vt:lpstr>Track 1: Code base expansion</vt:lpstr>
      <vt:lpstr>PowerPoint Presentation</vt:lpstr>
      <vt:lpstr>Track 2: Unit testing and continuous integration</vt:lpstr>
      <vt:lpstr>Track 3: Learning curves and search space reduction</vt:lpstr>
      <vt:lpstr>Data extraction</vt:lpstr>
      <vt:lpstr>Data partitioning</vt:lpstr>
      <vt:lpstr>Background Learning Curves</vt:lpstr>
      <vt:lpstr>Background Learning Curves</vt:lpstr>
      <vt:lpstr>Background Learning Curves</vt:lpstr>
      <vt:lpstr>Learning Curves</vt:lpstr>
      <vt:lpstr>Learning Curves</vt:lpstr>
      <vt:lpstr>Learning Curves in Big Data for predictive modelling</vt:lpstr>
      <vt:lpstr>Example in R</vt:lpstr>
      <vt:lpstr>Model learning</vt:lpstr>
      <vt:lpstr>Practicalities</vt:lpstr>
      <vt:lpstr>PowerPoint Presentation</vt:lpstr>
      <vt:lpstr>PowerPoint Presentation</vt:lpstr>
      <vt:lpstr>Dinner option…?</vt:lpstr>
    </vt:vector>
  </TitlesOfParts>
  <Company>Johnson &amp; Johnson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PLP Workgroup Meeting </dc:title>
  <dc:creator>Reps, Jenna [JRDGB]</dc:creator>
  <cp:lastModifiedBy>Peter Rijnbeek</cp:lastModifiedBy>
  <cp:revision>122</cp:revision>
  <dcterms:created xsi:type="dcterms:W3CDTF">2016-02-23T21:45:04Z</dcterms:created>
  <dcterms:modified xsi:type="dcterms:W3CDTF">2017-03-17T08:56:18Z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0x010100C3B8747D09C367478508249C5D288669</vt:lpwstr>
  </property>
</Properties>
</file>